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31" r:id="rId3"/>
    <p:sldId id="339" r:id="rId4"/>
    <p:sldId id="322" r:id="rId5"/>
    <p:sldId id="323" r:id="rId6"/>
    <p:sldId id="324" r:id="rId7"/>
    <p:sldId id="325" r:id="rId8"/>
    <p:sldId id="326" r:id="rId9"/>
    <p:sldId id="327" r:id="rId10"/>
    <p:sldId id="328" r:id="rId11"/>
    <p:sldId id="329" r:id="rId12"/>
    <p:sldId id="340" r:id="rId13"/>
    <p:sldId id="330" r:id="rId14"/>
    <p:sldId id="341"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autoAdjust="0"/>
    <p:restoredTop sz="94661"/>
  </p:normalViewPr>
  <p:slideViewPr>
    <p:cSldViewPr>
      <p:cViewPr varScale="1">
        <p:scale>
          <a:sx n="197" d="100"/>
          <a:sy n="197" d="100"/>
        </p:scale>
        <p:origin x="216"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1352B-745F-8E49-895D-745200EAE7E9}"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73B0E837-F365-5247-9A73-E656AF49B1D6}">
      <dgm:prSet/>
      <dgm:spPr/>
      <dgm:t>
        <a:bodyPr/>
        <a:lstStyle/>
        <a:p>
          <a:pPr rtl="0"/>
          <a:r>
            <a:rPr lang="en-US" smtClean="0"/>
            <a:t>Divide the range of continuous data into equal-sized adjacent bins (classes or groups) along the x-axis </a:t>
          </a:r>
          <a:endParaRPr lang="en-US"/>
        </a:p>
      </dgm:t>
    </dgm:pt>
    <dgm:pt modelId="{2326413A-798D-B64A-BADF-2797F39F6F55}" type="parTrans" cxnId="{6B4168E2-F72F-E245-9FA1-180233D507DB}">
      <dgm:prSet/>
      <dgm:spPr/>
      <dgm:t>
        <a:bodyPr/>
        <a:lstStyle/>
        <a:p>
          <a:endParaRPr lang="en-US"/>
        </a:p>
      </dgm:t>
    </dgm:pt>
    <dgm:pt modelId="{61F29460-C37A-D749-9622-D0BB3EA87AF4}" type="sibTrans" cxnId="{6B4168E2-F72F-E245-9FA1-180233D507DB}">
      <dgm:prSet/>
      <dgm:spPr/>
      <dgm:t>
        <a:bodyPr/>
        <a:lstStyle/>
        <a:p>
          <a:endParaRPr lang="en-US"/>
        </a:p>
      </dgm:t>
    </dgm:pt>
    <dgm:pt modelId="{072A366B-9A74-F549-96F1-5FD3A2A6738E}">
      <dgm:prSet/>
      <dgm:spPr/>
      <dgm:t>
        <a:bodyPr/>
        <a:lstStyle/>
        <a:p>
          <a:pPr rtl="0"/>
          <a:r>
            <a:rPr lang="en-US" dirty="0" smtClean="0">
              <a:solidFill>
                <a:schemeClr val="tx2"/>
              </a:solidFill>
            </a:rPr>
            <a:t>It is helpful to view these bins as fixed-interval containers that accumulate data that causes the bins to increase in height.</a:t>
          </a:r>
          <a:endParaRPr lang="en-US" dirty="0">
            <a:solidFill>
              <a:schemeClr val="tx2"/>
            </a:solidFill>
          </a:endParaRPr>
        </a:p>
      </dgm:t>
    </dgm:pt>
    <dgm:pt modelId="{3E23A2CC-48AC-0147-B9C2-974561876BF6}" type="parTrans" cxnId="{541D67F0-9EDE-0941-8889-9AD9A422F724}">
      <dgm:prSet/>
      <dgm:spPr/>
      <dgm:t>
        <a:bodyPr/>
        <a:lstStyle/>
        <a:p>
          <a:endParaRPr lang="en-US"/>
        </a:p>
      </dgm:t>
    </dgm:pt>
    <dgm:pt modelId="{D64136BA-681C-C64E-97D1-81A2A7A0AB95}" type="sibTrans" cxnId="{541D67F0-9EDE-0941-8889-9AD9A422F724}">
      <dgm:prSet/>
      <dgm:spPr/>
      <dgm:t>
        <a:bodyPr/>
        <a:lstStyle/>
        <a:p>
          <a:endParaRPr lang="en-US"/>
        </a:p>
      </dgm:t>
    </dgm:pt>
    <dgm:pt modelId="{AC8CBCAC-AFA5-FF4E-887E-6A1645FDC298}">
      <dgm:prSet/>
      <dgm:spPr/>
      <dgm:t>
        <a:bodyPr/>
        <a:lstStyle/>
        <a:p>
          <a:pPr rtl="0"/>
          <a:r>
            <a:rPr lang="en-US" dirty="0" smtClean="0">
              <a:solidFill>
                <a:schemeClr val="tx2"/>
              </a:solidFill>
            </a:rPr>
            <a:t>For each bin, a rectangle is constructed with an area proportional to the number of observations falling into that bin.</a:t>
          </a:r>
          <a:endParaRPr lang="en-US" dirty="0">
            <a:solidFill>
              <a:schemeClr val="tx2"/>
            </a:solidFill>
          </a:endParaRPr>
        </a:p>
      </dgm:t>
    </dgm:pt>
    <dgm:pt modelId="{1E704048-6BE7-9347-B4F9-7964D759CA4B}" type="parTrans" cxnId="{CF357287-7D66-8043-B88A-1C19CB32078D}">
      <dgm:prSet/>
      <dgm:spPr/>
      <dgm:t>
        <a:bodyPr/>
        <a:lstStyle/>
        <a:p>
          <a:endParaRPr lang="en-US"/>
        </a:p>
      </dgm:t>
    </dgm:pt>
    <dgm:pt modelId="{E80C93C2-97AB-A44D-AAFE-82BE280D3F0F}" type="sibTrans" cxnId="{CF357287-7D66-8043-B88A-1C19CB32078D}">
      <dgm:prSet/>
      <dgm:spPr/>
      <dgm:t>
        <a:bodyPr/>
        <a:lstStyle/>
        <a:p>
          <a:endParaRPr lang="en-US"/>
        </a:p>
      </dgm:t>
    </dgm:pt>
    <dgm:pt modelId="{61552F67-7DB5-A94F-8008-29333D26614C}">
      <dgm:prSet/>
      <dgm:spPr/>
      <dgm:t>
        <a:bodyPr/>
        <a:lstStyle/>
        <a:p>
          <a:pPr rtl="0"/>
          <a:r>
            <a:rPr lang="en-US" smtClean="0">
              <a:solidFill>
                <a:schemeClr val="tx2"/>
              </a:solidFill>
            </a:rPr>
            <a:t>Bins are plotted on the x-axis and frequencies (the number of cases accumulated in each bin) are plotted on the y-axis. The y-axis ranges from 0 to the greatest number of cases deposited in any bin. The x-axis includes the entire data range. </a:t>
          </a:r>
          <a:endParaRPr lang="en-US">
            <a:solidFill>
              <a:schemeClr val="tx2"/>
            </a:solidFill>
          </a:endParaRPr>
        </a:p>
      </dgm:t>
    </dgm:pt>
    <dgm:pt modelId="{DBB9B02A-9631-FB4B-B5D7-75EF2FCE34E8}" type="parTrans" cxnId="{231315FA-EFFB-9C4F-8FF4-18998EFC6E94}">
      <dgm:prSet/>
      <dgm:spPr/>
      <dgm:t>
        <a:bodyPr/>
        <a:lstStyle/>
        <a:p>
          <a:endParaRPr lang="en-US"/>
        </a:p>
      </dgm:t>
    </dgm:pt>
    <dgm:pt modelId="{1E8C6219-88A7-9A4E-92B6-FB77C63C62A7}" type="sibTrans" cxnId="{231315FA-EFFB-9C4F-8FF4-18998EFC6E94}">
      <dgm:prSet/>
      <dgm:spPr/>
      <dgm:t>
        <a:bodyPr/>
        <a:lstStyle/>
        <a:p>
          <a:endParaRPr lang="en-US"/>
        </a:p>
      </dgm:t>
    </dgm:pt>
    <dgm:pt modelId="{0533EA40-1597-AE4D-832E-AB2BF6371677}">
      <dgm:prSet/>
      <dgm:spPr/>
      <dgm:t>
        <a:bodyPr/>
        <a:lstStyle/>
        <a:p>
          <a:pPr rtl="0"/>
          <a:r>
            <a:rPr lang="en-US" dirty="0" smtClean="0">
              <a:solidFill>
                <a:schemeClr val="tx2"/>
              </a:solidFill>
            </a:rPr>
            <a:t>The total area of the histogram is equal to the number of data points.</a:t>
          </a:r>
          <a:endParaRPr lang="en-US" dirty="0">
            <a:solidFill>
              <a:schemeClr val="tx2"/>
            </a:solidFill>
          </a:endParaRPr>
        </a:p>
      </dgm:t>
    </dgm:pt>
    <dgm:pt modelId="{4AF0BFC4-B345-E44E-BE9B-97CEBC6AD3B9}" type="parTrans" cxnId="{E3D7AA61-E60D-1747-8F53-DF3C4BD6C0C4}">
      <dgm:prSet/>
      <dgm:spPr/>
      <dgm:t>
        <a:bodyPr/>
        <a:lstStyle/>
        <a:p>
          <a:endParaRPr lang="en-US"/>
        </a:p>
      </dgm:t>
    </dgm:pt>
    <dgm:pt modelId="{C9AAF60A-560D-8F49-9442-702D8F81E4C3}" type="sibTrans" cxnId="{E3D7AA61-E60D-1747-8F53-DF3C4BD6C0C4}">
      <dgm:prSet/>
      <dgm:spPr/>
      <dgm:t>
        <a:bodyPr/>
        <a:lstStyle/>
        <a:p>
          <a:endParaRPr lang="en-US"/>
        </a:p>
      </dgm:t>
    </dgm:pt>
    <dgm:pt modelId="{BC0C069A-7C5B-9C48-AED6-BAE9A074BF20}" type="pres">
      <dgm:prSet presAssocID="{DB41352B-745F-8E49-895D-745200EAE7E9}" presName="linearFlow" presStyleCnt="0">
        <dgm:presLayoutVars>
          <dgm:dir/>
          <dgm:animLvl val="lvl"/>
          <dgm:resizeHandles val="exact"/>
        </dgm:presLayoutVars>
      </dgm:prSet>
      <dgm:spPr/>
      <dgm:t>
        <a:bodyPr/>
        <a:lstStyle/>
        <a:p>
          <a:endParaRPr lang="en-US"/>
        </a:p>
      </dgm:t>
    </dgm:pt>
    <dgm:pt modelId="{E66B2B31-04FE-4640-B222-08C3FD427179}" type="pres">
      <dgm:prSet presAssocID="{73B0E837-F365-5247-9A73-E656AF49B1D6}" presName="composite" presStyleCnt="0"/>
      <dgm:spPr/>
    </dgm:pt>
    <dgm:pt modelId="{8E6D3374-B507-024B-87F3-1E20ED0E5323}" type="pres">
      <dgm:prSet presAssocID="{73B0E837-F365-5247-9A73-E656AF49B1D6}" presName="parTx" presStyleLbl="node1" presStyleIdx="0" presStyleCnt="1">
        <dgm:presLayoutVars>
          <dgm:chMax val="0"/>
          <dgm:chPref val="0"/>
          <dgm:bulletEnabled val="1"/>
        </dgm:presLayoutVars>
      </dgm:prSet>
      <dgm:spPr/>
      <dgm:t>
        <a:bodyPr/>
        <a:lstStyle/>
        <a:p>
          <a:endParaRPr lang="en-US"/>
        </a:p>
      </dgm:t>
    </dgm:pt>
    <dgm:pt modelId="{E4988187-260F-664D-92BD-054DE1FDFA10}" type="pres">
      <dgm:prSet presAssocID="{73B0E837-F365-5247-9A73-E656AF49B1D6}" presName="parSh" presStyleLbl="node1" presStyleIdx="0" presStyleCnt="1"/>
      <dgm:spPr/>
      <dgm:t>
        <a:bodyPr/>
        <a:lstStyle/>
        <a:p>
          <a:endParaRPr lang="en-US"/>
        </a:p>
      </dgm:t>
    </dgm:pt>
    <dgm:pt modelId="{49595F9B-2E0C-9042-ABCD-77F4B791E1FF}" type="pres">
      <dgm:prSet presAssocID="{73B0E837-F365-5247-9A73-E656AF49B1D6}" presName="desTx" presStyleLbl="fgAcc1" presStyleIdx="0" presStyleCnt="1">
        <dgm:presLayoutVars>
          <dgm:bulletEnabled val="1"/>
        </dgm:presLayoutVars>
      </dgm:prSet>
      <dgm:spPr/>
      <dgm:t>
        <a:bodyPr/>
        <a:lstStyle/>
        <a:p>
          <a:endParaRPr lang="en-US"/>
        </a:p>
      </dgm:t>
    </dgm:pt>
  </dgm:ptLst>
  <dgm:cxnLst>
    <dgm:cxn modelId="{99811E7D-C936-E747-9682-FAE43E98BE6A}" type="presOf" srcId="{072A366B-9A74-F549-96F1-5FD3A2A6738E}" destId="{49595F9B-2E0C-9042-ABCD-77F4B791E1FF}" srcOrd="0" destOrd="0" presId="urn:microsoft.com/office/officeart/2005/8/layout/process3"/>
    <dgm:cxn modelId="{231315FA-EFFB-9C4F-8FF4-18998EFC6E94}" srcId="{73B0E837-F365-5247-9A73-E656AF49B1D6}" destId="{61552F67-7DB5-A94F-8008-29333D26614C}" srcOrd="2" destOrd="0" parTransId="{DBB9B02A-9631-FB4B-B5D7-75EF2FCE34E8}" sibTransId="{1E8C6219-88A7-9A4E-92B6-FB77C63C62A7}"/>
    <dgm:cxn modelId="{E3D7AA61-E60D-1747-8F53-DF3C4BD6C0C4}" srcId="{73B0E837-F365-5247-9A73-E656AF49B1D6}" destId="{0533EA40-1597-AE4D-832E-AB2BF6371677}" srcOrd="3" destOrd="0" parTransId="{4AF0BFC4-B345-E44E-BE9B-97CEBC6AD3B9}" sibTransId="{C9AAF60A-560D-8F49-9442-702D8F81E4C3}"/>
    <dgm:cxn modelId="{AE41D1B8-F6CA-B349-AA05-5DE99A93833E}" type="presOf" srcId="{73B0E837-F365-5247-9A73-E656AF49B1D6}" destId="{E4988187-260F-664D-92BD-054DE1FDFA10}" srcOrd="1" destOrd="0" presId="urn:microsoft.com/office/officeart/2005/8/layout/process3"/>
    <dgm:cxn modelId="{CF357287-7D66-8043-B88A-1C19CB32078D}" srcId="{73B0E837-F365-5247-9A73-E656AF49B1D6}" destId="{AC8CBCAC-AFA5-FF4E-887E-6A1645FDC298}" srcOrd="1" destOrd="0" parTransId="{1E704048-6BE7-9347-B4F9-7964D759CA4B}" sibTransId="{E80C93C2-97AB-A44D-AAFE-82BE280D3F0F}"/>
    <dgm:cxn modelId="{A148AE1B-51F1-A34F-A490-65537E4C8C54}" type="presOf" srcId="{61552F67-7DB5-A94F-8008-29333D26614C}" destId="{49595F9B-2E0C-9042-ABCD-77F4B791E1FF}" srcOrd="0" destOrd="2" presId="urn:microsoft.com/office/officeart/2005/8/layout/process3"/>
    <dgm:cxn modelId="{E7F8D588-888C-084F-8467-BB356A7B8467}" type="presOf" srcId="{AC8CBCAC-AFA5-FF4E-887E-6A1645FDC298}" destId="{49595F9B-2E0C-9042-ABCD-77F4B791E1FF}" srcOrd="0" destOrd="1" presId="urn:microsoft.com/office/officeart/2005/8/layout/process3"/>
    <dgm:cxn modelId="{CD6961BB-F1BE-5447-B0CE-F67FFB71CE97}" type="presOf" srcId="{0533EA40-1597-AE4D-832E-AB2BF6371677}" destId="{49595F9B-2E0C-9042-ABCD-77F4B791E1FF}" srcOrd="0" destOrd="3" presId="urn:microsoft.com/office/officeart/2005/8/layout/process3"/>
    <dgm:cxn modelId="{6B4168E2-F72F-E245-9FA1-180233D507DB}" srcId="{DB41352B-745F-8E49-895D-745200EAE7E9}" destId="{73B0E837-F365-5247-9A73-E656AF49B1D6}" srcOrd="0" destOrd="0" parTransId="{2326413A-798D-B64A-BADF-2797F39F6F55}" sibTransId="{61F29460-C37A-D749-9622-D0BB3EA87AF4}"/>
    <dgm:cxn modelId="{BAB507A7-23BD-3447-A254-A65B8E49FF7A}" type="presOf" srcId="{73B0E837-F365-5247-9A73-E656AF49B1D6}" destId="{8E6D3374-B507-024B-87F3-1E20ED0E5323}" srcOrd="0" destOrd="0" presId="urn:microsoft.com/office/officeart/2005/8/layout/process3"/>
    <dgm:cxn modelId="{541D67F0-9EDE-0941-8889-9AD9A422F724}" srcId="{73B0E837-F365-5247-9A73-E656AF49B1D6}" destId="{072A366B-9A74-F549-96F1-5FD3A2A6738E}" srcOrd="0" destOrd="0" parTransId="{3E23A2CC-48AC-0147-B9C2-974561876BF6}" sibTransId="{D64136BA-681C-C64E-97D1-81A2A7A0AB95}"/>
    <dgm:cxn modelId="{62EF6776-6F34-704B-958B-473FE565B6BF}" type="presOf" srcId="{DB41352B-745F-8E49-895D-745200EAE7E9}" destId="{BC0C069A-7C5B-9C48-AED6-BAE9A074BF20}" srcOrd="0" destOrd="0" presId="urn:microsoft.com/office/officeart/2005/8/layout/process3"/>
    <dgm:cxn modelId="{7352E39E-D91C-B845-9A0A-8BC0B20BF195}" type="presParOf" srcId="{BC0C069A-7C5B-9C48-AED6-BAE9A074BF20}" destId="{E66B2B31-04FE-4640-B222-08C3FD427179}" srcOrd="0" destOrd="0" presId="urn:microsoft.com/office/officeart/2005/8/layout/process3"/>
    <dgm:cxn modelId="{41F93582-5DCD-F244-944F-E0490669139A}" type="presParOf" srcId="{E66B2B31-04FE-4640-B222-08C3FD427179}" destId="{8E6D3374-B507-024B-87F3-1E20ED0E5323}" srcOrd="0" destOrd="0" presId="urn:microsoft.com/office/officeart/2005/8/layout/process3"/>
    <dgm:cxn modelId="{BF12F739-77E8-774D-8A68-D939C664F9D7}" type="presParOf" srcId="{E66B2B31-04FE-4640-B222-08C3FD427179}" destId="{E4988187-260F-664D-92BD-054DE1FDFA10}" srcOrd="1" destOrd="0" presId="urn:microsoft.com/office/officeart/2005/8/layout/process3"/>
    <dgm:cxn modelId="{BF9F3AA5-84ED-E143-99CE-D0138198F71B}" type="presParOf" srcId="{E66B2B31-04FE-4640-B222-08C3FD427179}" destId="{49595F9B-2E0C-9042-ABCD-77F4B791E1F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smtClean="0"/>
            <a:t>Histograms</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smtClean="0"/>
            <a:t>End of Presentation</a:t>
          </a:r>
          <a:endParaRPr lang="en-US"/>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3E520F60-A5A8-1440-B17C-2E342E23BADF}" type="presOf" srcId="{1CE252B9-E661-E545-A43D-AF9F6C107A4B}" destId="{570ECD48-A719-8C40-9E13-BDECC43874A0}" srcOrd="0"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549C6F93-0B9D-784E-BF65-C203AF83AE49}" type="presOf" srcId="{1CE252B9-E661-E545-A43D-AF9F6C107A4B}" destId="{8B3425F1-0D5A-7542-A13F-309B4F9FFBD7}" srcOrd="1" destOrd="0" presId="urn:microsoft.com/office/officeart/2005/8/layout/pyramid1"/>
    <dgm:cxn modelId="{703ACFFF-F841-4441-B856-858E9874DE44}" type="presOf" srcId="{A13ED68C-9BEB-2D4C-9A9D-4FF7F696211E}" destId="{2E2C436E-4AC4-9B44-A458-C394BA2F8995}" srcOrd="1" destOrd="0" presId="urn:microsoft.com/office/officeart/2005/8/layout/pyramid1"/>
    <dgm:cxn modelId="{B2C3B42D-1AB0-1A48-8B2D-737015A96F5E}" type="presOf" srcId="{F8543038-F271-B44C-A609-61624E5FF5AB}" destId="{1BD4007E-106D-184C-930C-DA383DE887FC}" srcOrd="0" destOrd="0" presId="urn:microsoft.com/office/officeart/2005/8/layout/pyramid1"/>
    <dgm:cxn modelId="{CEAAFFD4-CD56-2345-9AF6-6D54EA47274B}" type="presOf" srcId="{A13ED68C-9BEB-2D4C-9A9D-4FF7F696211E}" destId="{84DC221C-8ADF-8F4C-A4AB-1ED1486C2BAB}" srcOrd="0" destOrd="0" presId="urn:microsoft.com/office/officeart/2005/8/layout/pyramid1"/>
    <dgm:cxn modelId="{F124AA00-544C-5341-962F-60F63318E64B}" type="presParOf" srcId="{1BD4007E-106D-184C-930C-DA383DE887FC}" destId="{51EFE25D-18DC-C347-AD87-891706CB57A3}" srcOrd="0" destOrd="0" presId="urn:microsoft.com/office/officeart/2005/8/layout/pyramid1"/>
    <dgm:cxn modelId="{9314763E-5877-8849-BCA9-569892F7D86D}" type="presParOf" srcId="{51EFE25D-18DC-C347-AD87-891706CB57A3}" destId="{84DC221C-8ADF-8F4C-A4AB-1ED1486C2BAB}" srcOrd="0" destOrd="0" presId="urn:microsoft.com/office/officeart/2005/8/layout/pyramid1"/>
    <dgm:cxn modelId="{A7F49EDB-EB2B-9E48-9755-ADCB1003CC10}" type="presParOf" srcId="{51EFE25D-18DC-C347-AD87-891706CB57A3}" destId="{2E2C436E-4AC4-9B44-A458-C394BA2F8995}" srcOrd="1" destOrd="0" presId="urn:microsoft.com/office/officeart/2005/8/layout/pyramid1"/>
    <dgm:cxn modelId="{4A826908-7552-B14D-BE50-CED59270594F}" type="presParOf" srcId="{1BD4007E-106D-184C-930C-DA383DE887FC}" destId="{22E6D29C-3EAE-224F-8EC6-90837AC9132C}" srcOrd="1" destOrd="0" presId="urn:microsoft.com/office/officeart/2005/8/layout/pyramid1"/>
    <dgm:cxn modelId="{BE6F486C-9198-7F48-8BF2-4AEABAABDD7A}" type="presParOf" srcId="{22E6D29C-3EAE-224F-8EC6-90837AC9132C}" destId="{570ECD48-A719-8C40-9E13-BDECC43874A0}" srcOrd="0" destOrd="0" presId="urn:microsoft.com/office/officeart/2005/8/layout/pyramid1"/>
    <dgm:cxn modelId="{218E3676-445D-6343-AF99-8F3E85A96A44}"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8187-260F-664D-92BD-054DE1FDFA10}">
      <dsp:nvSpPr>
        <dsp:cNvPr id="0" name=""/>
        <dsp:cNvSpPr/>
      </dsp:nvSpPr>
      <dsp:spPr>
        <a:xfrm>
          <a:off x="0" y="41416"/>
          <a:ext cx="6767322" cy="13013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rtl="0">
            <a:lnSpc>
              <a:spcPct val="90000"/>
            </a:lnSpc>
            <a:spcBef>
              <a:spcPct val="0"/>
            </a:spcBef>
            <a:spcAft>
              <a:spcPct val="35000"/>
            </a:spcAft>
          </a:pPr>
          <a:r>
            <a:rPr lang="en-US" sz="2100" kern="1200" smtClean="0"/>
            <a:t>Divide the range of continuous data into equal-sized adjacent bins (classes or groups) along the x-axis </a:t>
          </a:r>
          <a:endParaRPr lang="en-US" sz="2100" kern="1200"/>
        </a:p>
      </dsp:txBody>
      <dsp:txXfrm>
        <a:off x="0" y="41416"/>
        <a:ext cx="6767322" cy="867566"/>
      </dsp:txXfrm>
    </dsp:sp>
    <dsp:sp modelId="{49595F9B-2E0C-9042-ABCD-77F4B791E1FF}">
      <dsp:nvSpPr>
        <dsp:cNvPr id="0" name=""/>
        <dsp:cNvSpPr/>
      </dsp:nvSpPr>
      <dsp:spPr>
        <a:xfrm>
          <a:off x="1386077" y="908983"/>
          <a:ext cx="6767322" cy="4536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solidFill>
                <a:schemeClr val="tx2"/>
              </a:solidFill>
            </a:rPr>
            <a:t>It is helpful to view these bins as fixed-interval containers that accumulate data that causes the bins to increase in height.</a:t>
          </a:r>
          <a:endParaRPr lang="en-US" sz="2100" kern="1200" dirty="0">
            <a:solidFill>
              <a:schemeClr val="tx2"/>
            </a:solidFill>
          </a:endParaRPr>
        </a:p>
        <a:p>
          <a:pPr marL="228600" lvl="1" indent="-228600" algn="l" defTabSz="933450" rtl="0">
            <a:lnSpc>
              <a:spcPct val="90000"/>
            </a:lnSpc>
            <a:spcBef>
              <a:spcPct val="0"/>
            </a:spcBef>
            <a:spcAft>
              <a:spcPct val="15000"/>
            </a:spcAft>
            <a:buChar char="••"/>
          </a:pPr>
          <a:r>
            <a:rPr lang="en-US" sz="2100" kern="1200" dirty="0" smtClean="0">
              <a:solidFill>
                <a:schemeClr val="tx2"/>
              </a:solidFill>
            </a:rPr>
            <a:t>For each bin, a rectangle is constructed with an area proportional to the number of observations falling into that bin.</a:t>
          </a:r>
          <a:endParaRPr lang="en-US" sz="2100" kern="1200" dirty="0">
            <a:solidFill>
              <a:schemeClr val="tx2"/>
            </a:solidFill>
          </a:endParaRPr>
        </a:p>
        <a:p>
          <a:pPr marL="228600" lvl="1" indent="-228600" algn="l" defTabSz="933450" rtl="0">
            <a:lnSpc>
              <a:spcPct val="90000"/>
            </a:lnSpc>
            <a:spcBef>
              <a:spcPct val="0"/>
            </a:spcBef>
            <a:spcAft>
              <a:spcPct val="15000"/>
            </a:spcAft>
            <a:buChar char="••"/>
          </a:pPr>
          <a:r>
            <a:rPr lang="en-US" sz="2100" kern="1200" smtClean="0">
              <a:solidFill>
                <a:schemeClr val="tx2"/>
              </a:solidFill>
            </a:rPr>
            <a:t>Bins are plotted on the x-axis and frequencies (the number of cases accumulated in each bin) are plotted on the y-axis. The y-axis ranges from 0 to the greatest number of cases deposited in any bin. The x-axis includes the entire data range. </a:t>
          </a:r>
          <a:endParaRPr lang="en-US" sz="2100" kern="1200">
            <a:solidFill>
              <a:schemeClr val="tx2"/>
            </a:solidFill>
          </a:endParaRPr>
        </a:p>
        <a:p>
          <a:pPr marL="228600" lvl="1" indent="-228600" algn="l" defTabSz="933450" rtl="0">
            <a:lnSpc>
              <a:spcPct val="90000"/>
            </a:lnSpc>
            <a:spcBef>
              <a:spcPct val="0"/>
            </a:spcBef>
            <a:spcAft>
              <a:spcPct val="15000"/>
            </a:spcAft>
            <a:buChar char="••"/>
          </a:pPr>
          <a:r>
            <a:rPr lang="en-US" sz="2100" kern="1200" dirty="0" smtClean="0">
              <a:solidFill>
                <a:schemeClr val="tx2"/>
              </a:solidFill>
            </a:rPr>
            <a:t>The total area of the histogram is equal to the number of data points.</a:t>
          </a:r>
          <a:endParaRPr lang="en-US" sz="2100" kern="1200" dirty="0">
            <a:solidFill>
              <a:schemeClr val="tx2"/>
            </a:solidFill>
          </a:endParaRPr>
        </a:p>
      </dsp:txBody>
      <dsp:txXfrm>
        <a:off x="1518932" y="1041838"/>
        <a:ext cx="6501612" cy="4270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smtClean="0"/>
            <a:t>Histograms</a:t>
          </a:r>
          <a:endParaRPr lang="en-US" sz="650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smtClean="0"/>
            <a:t>End of Presentation</a:t>
          </a:r>
          <a:endParaRPr lang="en-US" sz="6500" kern="1200"/>
        </a:p>
      </dsp:txBody>
      <dsp:txXfrm>
        <a:off x="1440179" y="2910681"/>
        <a:ext cx="5349240" cy="29106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10/14/15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10/14/15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10/14/15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10/14/15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10/14/15</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10/14/15</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10/14/15</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10/14/15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10/14/15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10/14/15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10/14/15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smtClean="0">
                <a:latin typeface="Times New Roman" pitchFamily="18" charset="0"/>
                <a:cs typeface="Times New Roman" pitchFamily="18" charset="0"/>
              </a:rPr>
              <a:t>Statistical Fundamentals</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Using Microsoft Excel for </a:t>
            </a:r>
            <a:r>
              <a:rPr lang="en-US" sz="2400" i="1" dirty="0" err="1" smtClean="0">
                <a:latin typeface="Times New Roman" pitchFamily="18" charset="0"/>
                <a:cs typeface="Times New Roman" pitchFamily="18" charset="0"/>
              </a:rPr>
              <a:t>Univariate</a:t>
            </a:r>
            <a:r>
              <a:rPr lang="en-US" sz="2400" i="1" dirty="0" smtClean="0">
                <a:latin typeface="Times New Roman" pitchFamily="18" charset="0"/>
                <a:cs typeface="Times New Roman" pitchFamily="18" charset="0"/>
              </a:rPr>
              <a:t> and Bivariate Analysis</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fontScale="92500" lnSpcReduction="20000"/>
          </a:bodyPr>
          <a:lstStyle/>
          <a:p>
            <a:pPr marL="0" indent="0" algn="ctr">
              <a:buNone/>
            </a:pPr>
            <a:r>
              <a:rPr lang="en-US" sz="4000" dirty="0" smtClean="0">
                <a:latin typeface="Times New Roman" pitchFamily="18" charset="0"/>
                <a:cs typeface="Times New Roman" pitchFamily="18" charset="0"/>
              </a:rPr>
              <a:t>Histograms</a:t>
            </a:r>
          </a:p>
          <a:p>
            <a:pPr marL="0" indent="0" algn="ctr">
              <a:buNone/>
            </a:pPr>
            <a:endParaRPr lang="en-US" sz="40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2015 by Alfred P. Rovai</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smtClean="0">
                <a:latin typeface="Times New Roman"/>
                <a:cs typeface="Times New Roman"/>
              </a:rPr>
              <a:t>Microsoft® Excel®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a:t>
            </a:r>
            <a:r>
              <a:rPr lang="en-US" sz="1200" dirty="0" smtClean="0">
                <a:latin typeface="Times New Roman"/>
                <a:cs typeface="Times New Roman"/>
              </a:rPr>
              <a:t>Microsoft Corporation.</a:t>
            </a:r>
            <a:endParaRPr lang="en-US" sz="1200" dirty="0">
              <a:latin typeface="Times New Roman"/>
              <a:cs typeface="Times New Roman"/>
            </a:endParaRPr>
          </a:p>
        </p:txBody>
      </p:sp>
      <p:pic>
        <p:nvPicPr>
          <p:cNvPr id="6" name="Picture 5" descr="Kindle 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3999"/>
            <a:ext cx="2667000" cy="4036299"/>
          </a:xfrm>
          <a:prstGeom prst="rect">
            <a:avLst/>
          </a:prstGeom>
        </p:spPr>
      </p:pic>
    </p:spTree>
    <p:extLst>
      <p:ext uri="{BB962C8B-B14F-4D97-AF65-F5344CB8AC3E}">
        <p14:creationId xmlns:p14="http://schemas.microsoft.com/office/powerpoint/2010/main" val="1481599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6.50.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6781800" cy="624069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8" name="TextBox 7"/>
          <p:cNvSpPr txBox="1"/>
          <p:nvPr/>
        </p:nvSpPr>
        <p:spPr>
          <a:xfrm>
            <a:off x="4267200" y="3733800"/>
            <a:ext cx="4343400" cy="2031325"/>
          </a:xfrm>
          <a:prstGeom prst="rect">
            <a:avLst/>
          </a:prstGeom>
          <a:solidFill>
            <a:srgbClr val="001667"/>
          </a:solidFill>
        </p:spPr>
        <p:txBody>
          <a:bodyPr wrap="square" rtlCol="0">
            <a:spAutoFit/>
          </a:bodyPr>
          <a:lstStyle/>
          <a:p>
            <a:pPr algn="ctr"/>
            <a:r>
              <a:rPr lang="en-US" dirty="0"/>
              <a:t>Highlight the range of values to plot, T10:</a:t>
            </a:r>
            <a:r>
              <a:rPr lang="en-US" dirty="0" smtClean="0"/>
              <a:t>T18.</a:t>
            </a:r>
            <a:endParaRPr lang="en-US" dirty="0"/>
          </a:p>
          <a:p>
            <a:pPr algn="ctr"/>
            <a:r>
              <a:rPr lang="en-US" dirty="0"/>
              <a:t>Select the Charts tab. </a:t>
            </a:r>
            <a:r>
              <a:rPr lang="en-US" dirty="0" smtClean="0"/>
              <a:t>Select Clustered </a:t>
            </a:r>
            <a:r>
              <a:rPr lang="en-US" dirty="0"/>
              <a:t>Column (the drop-down menu allows selection of a variety of column charts). The selected chart type appears on the workbook active sheet.</a:t>
            </a:r>
            <a:endParaRPr lang="en-US" dirty="0" smtClean="0"/>
          </a:p>
        </p:txBody>
      </p:sp>
    </p:spTree>
    <p:extLst>
      <p:ext uri="{BB962C8B-B14F-4D97-AF65-F5344CB8AC3E}">
        <p14:creationId xmlns:p14="http://schemas.microsoft.com/office/powerpoint/2010/main" val="1318250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6.54.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7086600" cy="620337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8" name="TextBox 7"/>
          <p:cNvSpPr txBox="1"/>
          <p:nvPr/>
        </p:nvSpPr>
        <p:spPr>
          <a:xfrm>
            <a:off x="5181600" y="685800"/>
            <a:ext cx="3810000" cy="2585323"/>
          </a:xfrm>
          <a:prstGeom prst="rect">
            <a:avLst/>
          </a:prstGeom>
          <a:solidFill>
            <a:srgbClr val="001667"/>
          </a:solidFill>
        </p:spPr>
        <p:txBody>
          <a:bodyPr wrap="square" rtlCol="0">
            <a:spAutoFit/>
          </a:bodyPr>
          <a:lstStyle/>
          <a:p>
            <a:pPr algn="ctr"/>
            <a:r>
              <a:rPr lang="en-US" dirty="0"/>
              <a:t> Highlight the legend </a:t>
            </a:r>
            <a:r>
              <a:rPr lang="en-US" dirty="0" smtClean="0"/>
              <a:t>(Series 1) and </a:t>
            </a:r>
            <a:r>
              <a:rPr lang="en-US" dirty="0"/>
              <a:t>hit Delete. Double-click a column to open the Format Data Series dialog. Select Options and change gap width from 150% (default) to 0</a:t>
            </a:r>
            <a:r>
              <a:rPr lang="en-US" dirty="0" smtClean="0"/>
              <a:t>% </a:t>
            </a:r>
            <a:r>
              <a:rPr lang="en-US" dirty="0"/>
              <a:t>Also, select Line and select black as the color so that columns are outlined in black. Click OK to close the dialog and make the change</a:t>
            </a:r>
            <a:r>
              <a:rPr lang="en-US" dirty="0" smtClean="0"/>
              <a:t>.</a:t>
            </a:r>
          </a:p>
        </p:txBody>
      </p:sp>
    </p:spTree>
    <p:extLst>
      <p:ext uri="{BB962C8B-B14F-4D97-AF65-F5344CB8AC3E}">
        <p14:creationId xmlns:p14="http://schemas.microsoft.com/office/powerpoint/2010/main" val="3523420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6.59.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726"/>
            <a:ext cx="7162800" cy="628980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8" name="TextBox 7"/>
          <p:cNvSpPr txBox="1"/>
          <p:nvPr/>
        </p:nvSpPr>
        <p:spPr>
          <a:xfrm>
            <a:off x="3048000" y="685800"/>
            <a:ext cx="5943600" cy="1477328"/>
          </a:xfrm>
          <a:prstGeom prst="rect">
            <a:avLst/>
          </a:prstGeom>
          <a:solidFill>
            <a:srgbClr val="001667"/>
          </a:solidFill>
        </p:spPr>
        <p:txBody>
          <a:bodyPr wrap="square" rtlCol="0">
            <a:spAutoFit/>
          </a:bodyPr>
          <a:lstStyle/>
          <a:p>
            <a:pPr algn="ctr"/>
            <a:r>
              <a:rPr lang="en-US" dirty="0" smtClean="0"/>
              <a:t>The result is a histogram that displays computer confidence posttest bin numbers on the x-axis.  It </a:t>
            </a:r>
            <a:r>
              <a:rPr lang="en-US" dirty="0"/>
              <a:t>reveals a </a:t>
            </a:r>
            <a:r>
              <a:rPr lang="en-US" dirty="0" smtClean="0"/>
              <a:t>non-symmetrical (i.e., asymmetrical), </a:t>
            </a:r>
            <a:r>
              <a:rPr lang="en-US" dirty="0"/>
              <a:t>negatively-skewed </a:t>
            </a:r>
            <a:r>
              <a:rPr lang="en-US" dirty="0" smtClean="0"/>
              <a:t>shape for posttest computer confidence</a:t>
            </a:r>
            <a:r>
              <a:rPr lang="en-US" dirty="0" smtClean="0"/>
              <a:t>.</a:t>
            </a:r>
          </a:p>
          <a:p>
            <a:pPr algn="ctr"/>
            <a:r>
              <a:rPr lang="en-US" dirty="0" smtClean="0"/>
              <a:t>However, the x-axis does not reflect actual bin values.</a:t>
            </a:r>
            <a:r>
              <a:rPr lang="en-US" dirty="0" smtClean="0"/>
              <a:t> </a:t>
            </a:r>
            <a:endParaRPr lang="en-US" dirty="0" smtClean="0"/>
          </a:p>
        </p:txBody>
      </p:sp>
    </p:spTree>
    <p:extLst>
      <p:ext uri="{BB962C8B-B14F-4D97-AF65-F5344CB8AC3E}">
        <p14:creationId xmlns:p14="http://schemas.microsoft.com/office/powerpoint/2010/main" val="1707777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8" name="TextBox 7"/>
          <p:cNvSpPr txBox="1"/>
          <p:nvPr/>
        </p:nvSpPr>
        <p:spPr>
          <a:xfrm>
            <a:off x="5029200" y="1143000"/>
            <a:ext cx="3810000" cy="2862322"/>
          </a:xfrm>
          <a:prstGeom prst="rect">
            <a:avLst/>
          </a:prstGeom>
          <a:solidFill>
            <a:srgbClr val="001667"/>
          </a:solidFill>
        </p:spPr>
        <p:txBody>
          <a:bodyPr wrap="square" rtlCol="0">
            <a:spAutoFit/>
          </a:bodyPr>
          <a:lstStyle/>
          <a:p>
            <a:pPr algn="ctr"/>
            <a:r>
              <a:rPr lang="en-US" dirty="0" smtClean="0"/>
              <a:t>Click on the histogram to select it and click on the Select Data icon on the Chart Design tab to display the Select Data Source dialog. Change the Horizontal (Category) axis labels to reflect the cells that contain bin numbers (S10:S18 on the current worksheet).</a:t>
            </a:r>
          </a:p>
          <a:p>
            <a:pPr algn="ctr"/>
            <a:endParaRPr lang="en-US" dirty="0"/>
          </a:p>
          <a:p>
            <a:pPr algn="ctr"/>
            <a:r>
              <a:rPr lang="en-US" dirty="0" smtClean="0"/>
              <a:t>Click OK to make the change. </a:t>
            </a: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47800"/>
            <a:ext cx="4152900" cy="42804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900" y="259945"/>
            <a:ext cx="3175000" cy="863600"/>
          </a:xfrm>
          <a:prstGeom prst="rect">
            <a:avLst/>
          </a:prstGeom>
        </p:spPr>
      </p:pic>
    </p:spTree>
    <p:extLst>
      <p:ext uri="{BB962C8B-B14F-4D97-AF65-F5344CB8AC3E}">
        <p14:creationId xmlns:p14="http://schemas.microsoft.com/office/powerpoint/2010/main" val="263390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8" name="TextBox 7"/>
          <p:cNvSpPr txBox="1"/>
          <p:nvPr/>
        </p:nvSpPr>
        <p:spPr>
          <a:xfrm>
            <a:off x="5195077" y="1429328"/>
            <a:ext cx="3657600" cy="3970318"/>
          </a:xfrm>
          <a:prstGeom prst="rect">
            <a:avLst/>
          </a:prstGeom>
          <a:solidFill>
            <a:srgbClr val="001667"/>
          </a:solidFill>
        </p:spPr>
        <p:txBody>
          <a:bodyPr wrap="square" rtlCol="0">
            <a:spAutoFit/>
          </a:bodyPr>
          <a:lstStyle/>
          <a:p>
            <a:pPr algn="ctr"/>
            <a:r>
              <a:rPr lang="en-US" dirty="0" smtClean="0"/>
              <a:t>The result is a histogram that displays the bin numbers entered on the Excel worksheet. These bin numbers reflect the upper bound of each bin. </a:t>
            </a:r>
          </a:p>
          <a:p>
            <a:pPr algn="ctr"/>
            <a:endParaRPr lang="en-US" dirty="0"/>
          </a:p>
          <a:p>
            <a:pPr algn="ctr"/>
            <a:r>
              <a:rPr lang="en-US" dirty="0" smtClean="0"/>
              <a:t>For example, the upper bound for the first bin is a computer confidence posttest score of 17. Since a bin width of 3 was used to create this histogram, the lower bound of this bin is 14. The histogram shows that there are two </a:t>
            </a:r>
            <a:r>
              <a:rPr lang="en-US" smtClean="0"/>
              <a:t>scores between 14 and 17. </a:t>
            </a: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24464"/>
            <a:ext cx="4890277" cy="3136900"/>
          </a:xfrm>
          <a:prstGeom prst="rect">
            <a:avLst/>
          </a:prstGeom>
        </p:spPr>
      </p:pic>
    </p:spTree>
    <p:extLst>
      <p:ext uri="{BB962C8B-B14F-4D97-AF65-F5344CB8AC3E}">
        <p14:creationId xmlns:p14="http://schemas.microsoft.com/office/powerpoint/2010/main" val="869875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1222637650"/>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87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latin typeface="Times New Roman" pitchFamily="18" charset="0"/>
                <a:cs typeface="Times New Roman" pitchFamily="18" charset="0"/>
              </a:rPr>
              <a:t>Histogram</a:t>
            </a:r>
            <a:endParaRPr lang="en-US" sz="18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457200" y="4114800"/>
            <a:ext cx="8229600" cy="2163763"/>
          </a:xfrm>
        </p:spPr>
        <p:txBody>
          <a:bodyPr>
            <a:normAutofit fontScale="40000" lnSpcReduction="20000"/>
          </a:bodyPr>
          <a:lstStyle/>
          <a:p>
            <a:pPr lvl="0" rtl="0"/>
            <a:r>
              <a:rPr lang="en-US" dirty="0" smtClean="0"/>
              <a:t>A histogram is used to evaluate the shape of a distribution. It is a frequency curve that displays the shape of a </a:t>
            </a:r>
            <a:r>
              <a:rPr lang="en-US" dirty="0" err="1" smtClean="0"/>
              <a:t>univariate</a:t>
            </a:r>
            <a:r>
              <a:rPr lang="en-US" dirty="0" smtClean="0"/>
              <a:t> dataset (i.e., the distribution of a single variable). </a:t>
            </a:r>
          </a:p>
          <a:p>
            <a:pPr lvl="0" rtl="0"/>
            <a:r>
              <a:rPr lang="en-US" dirty="0" smtClean="0"/>
              <a:t>The above histogram displays 9 bins (columns) that reflect the number (i.e., frequency) of values of computer confidence posttest in each bin. The bins consist of a constant interval that includes the minimum value (the first bin) to the maximum value (the last bin) of computer confidence posttest. Note that each bin has a constant bin width of 3.</a:t>
            </a:r>
          </a:p>
          <a:p>
            <a:pPr lvl="0"/>
            <a:r>
              <a:rPr lang="en-US" dirty="0" smtClean="0"/>
              <a:t>Bin </a:t>
            </a:r>
            <a:r>
              <a:rPr lang="en-US" dirty="0"/>
              <a:t>numbers in the above example represent the upper bound of each bin. </a:t>
            </a:r>
            <a:r>
              <a:rPr lang="en-US" dirty="0" smtClean="0"/>
              <a:t>For example, the first bin contains values between 14 and 17. There are 2 values in this bin. The second bin contains values higher than 17 up to and including 20. There are no values in this bin.</a:t>
            </a:r>
          </a:p>
          <a:p>
            <a:pPr lvl="0"/>
            <a:r>
              <a:rPr lang="en-US" dirty="0" smtClean="0"/>
              <a:t>The above histogram displays a distribution that is asymmetric and negatively skewed with 2 negative outliers.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685800"/>
            <a:ext cx="4997115" cy="3200400"/>
          </a:xfrm>
          <a:prstGeom prst="rect">
            <a:avLst/>
          </a:prstGeom>
        </p:spPr>
      </p:pic>
    </p:spTree>
    <p:extLst>
      <p:ext uri="{BB962C8B-B14F-4D97-AF65-F5344CB8AC3E}">
        <p14:creationId xmlns:p14="http://schemas.microsoft.com/office/powerpoint/2010/main" val="2094022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latin typeface="Times New Roman" pitchFamily="18" charset="0"/>
                <a:cs typeface="Times New Roman" pitchFamily="18" charset="0"/>
              </a:rPr>
              <a:t>Histogram Construction</a:t>
            </a:r>
            <a:endParaRPr lang="en-US" sz="1800" dirty="0">
              <a:latin typeface="Times New Roman" pitchFamily="18" charset="0"/>
              <a:cs typeface="Times New Roman"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67246014"/>
              </p:ext>
            </p:extLst>
          </p:nvPr>
        </p:nvGraphicFramePr>
        <p:xfrm>
          <a:off x="533400" y="9144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47169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200" dirty="0" smtClean="0">
                <a:latin typeface="Times New Roman" pitchFamily="18" charset="0"/>
                <a:cs typeface="Times New Roman" pitchFamily="18" charset="0"/>
              </a:rPr>
              <a:t>Creating a Histogram</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57939" y="1066800"/>
            <a:ext cx="8153400" cy="5257800"/>
          </a:xfrm>
        </p:spPr>
        <p:txBody>
          <a:bodyPr>
            <a:noAutofit/>
          </a:bodyPr>
          <a:lstStyle/>
          <a:p>
            <a:pPr marL="0" indent="0">
              <a:buNone/>
            </a:pPr>
            <a:r>
              <a:rPr lang="en-US" sz="2400" dirty="0" smtClean="0"/>
              <a:t>First, determine </a:t>
            </a:r>
            <a:r>
              <a:rPr lang="en-US" sz="2400" dirty="0"/>
              <a:t>the number of bins. There is no single rule regarding the number of bins displayed by a histogram. Different size bins often reveal different characteristics of a distribution, so experimentation with the number of bins is often useful. A popular formula for determining the minimum number of bins (</a:t>
            </a:r>
            <a:r>
              <a:rPr lang="en-US" sz="2400" i="1" dirty="0"/>
              <a:t>k</a:t>
            </a:r>
            <a:r>
              <a:rPr lang="en-US" sz="2400" dirty="0"/>
              <a:t>) in a distribution is given </a:t>
            </a:r>
            <a:r>
              <a:rPr lang="en-US" sz="2400" dirty="0" smtClean="0"/>
              <a:t>below.</a:t>
            </a:r>
          </a:p>
          <a:p>
            <a:pPr marL="0" indent="0">
              <a:buNone/>
            </a:pPr>
            <a:endParaRPr lang="en-US" sz="2400" dirty="0"/>
          </a:p>
          <a:p>
            <a:pPr marL="0" indent="0">
              <a:buNone/>
            </a:pPr>
            <a:endParaRPr lang="en-US" sz="2400" dirty="0"/>
          </a:p>
          <a:p>
            <a:pPr marL="0" indent="0">
              <a:buNone/>
            </a:pPr>
            <a:r>
              <a:rPr lang="en-US" sz="2400" dirty="0" smtClean="0"/>
              <a:t>However, histograms should have no fewer than 6 bins.</a:t>
            </a:r>
          </a:p>
          <a:p>
            <a:pPr marL="0" indent="0">
              <a:buNone/>
            </a:pPr>
            <a:r>
              <a:rPr lang="en-US" sz="2400" dirty="0" smtClean="0"/>
              <a:t>For example, is sample size is 49, the histogram should consist of 7 bins. If sample size is 25, the histogram should consist of 6 bins because the square root of 25 is less than 6 bins (the minimum number of bins).</a:t>
            </a:r>
          </a:p>
          <a:p>
            <a:pPr marL="0" indent="0">
              <a:buNone/>
            </a:pPr>
            <a:endParaRPr lang="en-US" sz="1800" dirty="0"/>
          </a:p>
          <a:p>
            <a:pPr marL="0" indent="0">
              <a:buNone/>
            </a:pPr>
            <a:endParaRPr lang="en-US" sz="1800" dirty="0" smtClean="0"/>
          </a:p>
          <a:p>
            <a:pPr marL="0" indent="0">
              <a:buNone/>
            </a:pPr>
            <a:endParaRPr lang="en-US" sz="1800" dirty="0" smtClean="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406409435"/>
              </p:ext>
            </p:extLst>
          </p:nvPr>
        </p:nvGraphicFramePr>
        <p:xfrm>
          <a:off x="3802591" y="3352800"/>
          <a:ext cx="1691217" cy="762000"/>
        </p:xfrm>
        <a:graphic>
          <a:graphicData uri="http://schemas.openxmlformats.org/presentationml/2006/ole">
            <mc:AlternateContent xmlns:mc="http://schemas.openxmlformats.org/markup-compatibility/2006">
              <mc:Choice xmlns:v="urn:schemas-microsoft-com:vml" Requires="v">
                <p:oleObj spid="_x0000_s1081" name="Equation" r:id="rId3" imgW="508000" imgH="228600" progId="Equation.3">
                  <p:embed/>
                </p:oleObj>
              </mc:Choice>
              <mc:Fallback>
                <p:oleObj name="Equation" r:id="rId3" imgW="508000" imgH="228600" progId="Equation.3">
                  <p:embed/>
                  <p:pic>
                    <p:nvPicPr>
                      <p:cNvPr id="0" name=""/>
                      <p:cNvPicPr>
                        <a:picLocks noChangeAspect="1" noChangeArrowheads="1"/>
                      </p:cNvPicPr>
                      <p:nvPr/>
                    </p:nvPicPr>
                    <p:blipFill>
                      <a:blip r:embed="rId4"/>
                      <a:srcRect/>
                      <a:stretch>
                        <a:fillRect/>
                      </a:stretch>
                    </p:blipFill>
                    <p:spPr bwMode="auto">
                      <a:xfrm>
                        <a:off x="3802591" y="3352800"/>
                        <a:ext cx="1691217" cy="762000"/>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2752232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pic>
        <p:nvPicPr>
          <p:cNvPr id="6" name="Picture 5" descr="Screen Shot 2013-11-06 at 5.39.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7924800" cy="5029200"/>
          </a:xfrm>
          <a:prstGeom prst="rect">
            <a:avLst/>
          </a:prstGeom>
        </p:spPr>
      </p:pic>
      <p:sp>
        <p:nvSpPr>
          <p:cNvPr id="8" name="TextBox 7"/>
          <p:cNvSpPr txBox="1"/>
          <p:nvPr/>
        </p:nvSpPr>
        <p:spPr>
          <a:xfrm>
            <a:off x="1981200" y="4267200"/>
            <a:ext cx="5247073" cy="1838801"/>
          </a:xfrm>
          <a:prstGeom prst="upArrowCallout">
            <a:avLst/>
          </a:prstGeom>
          <a:solidFill>
            <a:srgbClr val="001667"/>
          </a:solidFill>
        </p:spPr>
        <p:txBody>
          <a:bodyPr wrap="square" rtlCol="0">
            <a:spAutoFit/>
          </a:bodyPr>
          <a:lstStyle/>
          <a:p>
            <a:pPr algn="ctr"/>
            <a:r>
              <a:rPr lang="en-US" dirty="0" smtClean="0"/>
              <a:t>Calculate </a:t>
            </a:r>
            <a:r>
              <a:rPr lang="en-US" i="1" dirty="0" smtClean="0"/>
              <a:t>N</a:t>
            </a:r>
            <a:r>
              <a:rPr lang="en-US" dirty="0" smtClean="0"/>
              <a:t>, </a:t>
            </a:r>
            <a:r>
              <a:rPr lang="en-US" dirty="0"/>
              <a:t>√ </a:t>
            </a:r>
            <a:r>
              <a:rPr lang="en-US" i="1" dirty="0" smtClean="0"/>
              <a:t>N</a:t>
            </a:r>
            <a:r>
              <a:rPr lang="en-US" dirty="0" smtClean="0"/>
              <a:t>, Minimum, Maximum, Range and Interval using the formulas shown in cells T2:T7.</a:t>
            </a:r>
            <a:endParaRPr lang="en-US" dirty="0"/>
          </a:p>
          <a:p>
            <a:pPr algn="ctr"/>
            <a:r>
              <a:rPr lang="en-US" dirty="0" smtClean="0"/>
              <a:t>Note: the variable (comconf2) is contained in cells C2 through C76.</a:t>
            </a:r>
          </a:p>
        </p:txBody>
      </p:sp>
    </p:spTree>
    <p:extLst>
      <p:ext uri="{BB962C8B-B14F-4D97-AF65-F5344CB8AC3E}">
        <p14:creationId xmlns:p14="http://schemas.microsoft.com/office/powerpoint/2010/main" val="3140576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5.42.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894"/>
            <a:ext cx="7962900" cy="50165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8" name="TextBox 7"/>
          <p:cNvSpPr txBox="1"/>
          <p:nvPr/>
        </p:nvSpPr>
        <p:spPr>
          <a:xfrm>
            <a:off x="3200400" y="4267200"/>
            <a:ext cx="5247073" cy="1838801"/>
          </a:xfrm>
          <a:prstGeom prst="upArrowCallout">
            <a:avLst/>
          </a:prstGeom>
          <a:solidFill>
            <a:srgbClr val="001667"/>
          </a:solidFill>
        </p:spPr>
        <p:txBody>
          <a:bodyPr wrap="square" rtlCol="0">
            <a:spAutoFit/>
          </a:bodyPr>
          <a:lstStyle/>
          <a:p>
            <a:pPr algn="ctr"/>
            <a:r>
              <a:rPr lang="en-US" dirty="0"/>
              <a:t>Round up the s</a:t>
            </a:r>
            <a:r>
              <a:rPr lang="en-US" dirty="0" smtClean="0"/>
              <a:t>quare root of </a:t>
            </a:r>
            <a:r>
              <a:rPr lang="en-US" i="1" dirty="0" smtClean="0"/>
              <a:t>N</a:t>
            </a:r>
            <a:r>
              <a:rPr lang="en-US" dirty="0" smtClean="0"/>
              <a:t> </a:t>
            </a:r>
            <a:r>
              <a:rPr lang="en-US" dirty="0"/>
              <a:t>to identify the minimum number of bins. Round down the interval to identify maximum bin width. </a:t>
            </a:r>
            <a:r>
              <a:rPr lang="en-US"/>
              <a:t>In </a:t>
            </a:r>
            <a:r>
              <a:rPr lang="en-US" smtClean="0"/>
              <a:t>this example </a:t>
            </a:r>
            <a:r>
              <a:rPr lang="en-US" dirty="0"/>
              <a:t>the histogram will include 9 bins with a bin width of 3.</a:t>
            </a:r>
            <a:endParaRPr lang="en-US" dirty="0" smtClean="0"/>
          </a:p>
        </p:txBody>
      </p:sp>
    </p:spTree>
    <p:extLst>
      <p:ext uri="{BB962C8B-B14F-4D97-AF65-F5344CB8AC3E}">
        <p14:creationId xmlns:p14="http://schemas.microsoft.com/office/powerpoint/2010/main" val="973529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1-06 at 5.50.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0"/>
            <a:ext cx="7366000" cy="5740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8" name="TextBox 7"/>
          <p:cNvSpPr txBox="1"/>
          <p:nvPr/>
        </p:nvSpPr>
        <p:spPr>
          <a:xfrm>
            <a:off x="3124200" y="1981200"/>
            <a:ext cx="4343400" cy="3693319"/>
          </a:xfrm>
          <a:prstGeom prst="leftArrowCallout">
            <a:avLst/>
          </a:prstGeom>
          <a:solidFill>
            <a:srgbClr val="001667"/>
          </a:solidFill>
        </p:spPr>
        <p:txBody>
          <a:bodyPr wrap="square" rtlCol="0">
            <a:spAutoFit/>
          </a:bodyPr>
          <a:lstStyle/>
          <a:p>
            <a:pPr algn="ctr"/>
            <a:r>
              <a:rPr lang="en-US" dirty="0"/>
              <a:t>Create a label and set of bin upper boundary values for the histogram in cells S9:S18. Identify the first bin by adding the bin width to the minimum value (rounded). Then identify the upper boundary of subsequent bins by adding the bin width </a:t>
            </a:r>
            <a:r>
              <a:rPr lang="en-US" dirty="0" smtClean="0"/>
              <a:t>(3) to </a:t>
            </a:r>
            <a:r>
              <a:rPr lang="en-US" dirty="0"/>
              <a:t>the previous upper bin boundary as </a:t>
            </a:r>
            <a:r>
              <a:rPr lang="en-US" dirty="0" smtClean="0"/>
              <a:t>shown on this worksheet.</a:t>
            </a:r>
          </a:p>
        </p:txBody>
      </p:sp>
    </p:spTree>
    <p:extLst>
      <p:ext uri="{BB962C8B-B14F-4D97-AF65-F5344CB8AC3E}">
        <p14:creationId xmlns:p14="http://schemas.microsoft.com/office/powerpoint/2010/main" val="1382632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5.56.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 y="0"/>
            <a:ext cx="7620000" cy="57785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8" name="TextBox 7"/>
          <p:cNvSpPr txBox="1"/>
          <p:nvPr/>
        </p:nvSpPr>
        <p:spPr>
          <a:xfrm>
            <a:off x="762000" y="5181600"/>
            <a:ext cx="7620000" cy="923330"/>
          </a:xfrm>
          <a:prstGeom prst="rect">
            <a:avLst/>
          </a:prstGeom>
          <a:solidFill>
            <a:srgbClr val="001667"/>
          </a:solidFill>
        </p:spPr>
        <p:txBody>
          <a:bodyPr wrap="square" rtlCol="0">
            <a:spAutoFit/>
          </a:bodyPr>
          <a:lstStyle/>
          <a:p>
            <a:pPr algn="ctr"/>
            <a:r>
              <a:rPr lang="en-US" dirty="0"/>
              <a:t>Next, enter “Frequency” as a label in cell T9. Then highlight cells T10:T18 and enter the array formula </a:t>
            </a:r>
            <a:r>
              <a:rPr lang="en-US" dirty="0" smtClean="0"/>
              <a:t>=</a:t>
            </a:r>
            <a:r>
              <a:rPr lang="en-US" dirty="0"/>
              <a:t>FREQUENCY(C2:C76,S10:S18</a:t>
            </a:r>
            <a:r>
              <a:rPr lang="en-US" dirty="0" smtClean="0"/>
              <a:t>) </a:t>
            </a:r>
            <a:r>
              <a:rPr lang="en-US" dirty="0"/>
              <a:t>and hit the CTRL-SHIFT-ENTER (or CTRL-SHIFT-RETURN) buttons at the same time.</a:t>
            </a:r>
            <a:endParaRPr lang="en-US" dirty="0" smtClean="0"/>
          </a:p>
        </p:txBody>
      </p:sp>
    </p:spTree>
    <p:extLst>
      <p:ext uri="{BB962C8B-B14F-4D97-AF65-F5344CB8AC3E}">
        <p14:creationId xmlns:p14="http://schemas.microsoft.com/office/powerpoint/2010/main" val="2703401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5.58.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0"/>
            <a:ext cx="7594600" cy="57912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8" name="TextBox 7"/>
          <p:cNvSpPr txBox="1"/>
          <p:nvPr/>
        </p:nvSpPr>
        <p:spPr>
          <a:xfrm>
            <a:off x="4648200" y="2743200"/>
            <a:ext cx="3429000" cy="2031325"/>
          </a:xfrm>
          <a:prstGeom prst="leftArrowCallout">
            <a:avLst/>
          </a:prstGeom>
          <a:solidFill>
            <a:srgbClr val="001667"/>
          </a:solidFill>
        </p:spPr>
        <p:txBody>
          <a:bodyPr wrap="square" rtlCol="0">
            <a:spAutoFit/>
          </a:bodyPr>
          <a:lstStyle/>
          <a:p>
            <a:pPr algn="ctr"/>
            <a:r>
              <a:rPr lang="en-US" dirty="0" smtClean="0"/>
              <a:t>Excel produces a frequency table for the bins (class intervals). This table will be used to generate the histogram.</a:t>
            </a:r>
          </a:p>
        </p:txBody>
      </p:sp>
    </p:spTree>
    <p:extLst>
      <p:ext uri="{BB962C8B-B14F-4D97-AF65-F5344CB8AC3E}">
        <p14:creationId xmlns:p14="http://schemas.microsoft.com/office/powerpoint/2010/main" val="4287585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1052</Words>
  <Application>Microsoft Macintosh PowerPoint</Application>
  <PresentationFormat>On-screen Show (4:3)</PresentationFormat>
  <Paragraphs>57</Paragraphs>
  <Slides>15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Calibri</vt:lpstr>
      <vt:lpstr>Times New Roman</vt:lpstr>
      <vt:lpstr>Arial</vt:lpstr>
      <vt:lpstr>Office Theme</vt:lpstr>
      <vt:lpstr>Equation</vt:lpstr>
      <vt:lpstr>Statistical Fundamentals:  Using Microsoft Excel for Univariate and Bivariate Analysis Alfred P. Rovai</vt:lpstr>
      <vt:lpstr>Histogram</vt:lpstr>
      <vt:lpstr>Histogram Construction</vt:lpstr>
      <vt:lpstr>Creating a Histogram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Charts</dc:title>
  <dc:subject/>
  <dc:creator>Alfred P. Rovai</dc:creator>
  <cp:keywords/>
  <dc:description/>
  <cp:lastModifiedBy>Fred Rovai</cp:lastModifiedBy>
  <cp:revision>202</cp:revision>
  <dcterms:created xsi:type="dcterms:W3CDTF">2013-06-04T13:30:25Z</dcterms:created>
  <dcterms:modified xsi:type="dcterms:W3CDTF">2015-10-14T13:36:14Z</dcterms:modified>
  <cp:category/>
</cp:coreProperties>
</file>