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1" r:id="rId3"/>
    <p:sldId id="273" r:id="rId4"/>
    <p:sldId id="279" r:id="rId5"/>
    <p:sldId id="272" r:id="rId6"/>
    <p:sldId id="274" r:id="rId7"/>
    <p:sldId id="276" r:id="rId8"/>
    <p:sldId id="275" r:id="rId9"/>
    <p:sldId id="277" r:id="rId10"/>
    <p:sldId id="283" r:id="rId11"/>
    <p:sldId id="278" r:id="rId12"/>
    <p:sldId id="280" r:id="rId13"/>
    <p:sldId id="281" r:id="rId14"/>
    <p:sldId id="284" r:id="rId15"/>
    <p:sldId id="282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654"/>
    <a:srgbClr val="001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-120" y="-5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36F7F6-02E3-DF42-AB9F-9672D07C853F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06D2DD-5BDF-9E4B-B2C5-6F024CF1BEE0}">
      <dgm:prSet/>
      <dgm:spPr/>
      <dgm:t>
        <a:bodyPr/>
        <a:lstStyle/>
        <a:p>
          <a:pPr rtl="0"/>
          <a:r>
            <a:rPr lang="en-US" dirty="0" smtClean="0">
              <a:solidFill>
                <a:schemeClr val="tx2"/>
              </a:solidFill>
            </a:rPr>
            <a:t>Estimation is a way to estimate a population parameter based on measuring a sample. It can be expressed in two ways</a:t>
          </a:r>
          <a:endParaRPr lang="en-US" dirty="0">
            <a:solidFill>
              <a:schemeClr val="tx2"/>
            </a:solidFill>
          </a:endParaRPr>
        </a:p>
      </dgm:t>
    </dgm:pt>
    <dgm:pt modelId="{49095993-09CA-CE43-ADA8-AC09E7C35893}" type="parTrans" cxnId="{243E0B52-3FCF-344A-8EBF-E2E23C1FF0A9}">
      <dgm:prSet/>
      <dgm:spPr/>
      <dgm:t>
        <a:bodyPr/>
        <a:lstStyle/>
        <a:p>
          <a:endParaRPr lang="en-US"/>
        </a:p>
      </dgm:t>
    </dgm:pt>
    <dgm:pt modelId="{6FA8193A-7984-744E-950D-D489BB3A3F0B}" type="sibTrans" cxnId="{243E0B52-3FCF-344A-8EBF-E2E23C1FF0A9}">
      <dgm:prSet/>
      <dgm:spPr/>
      <dgm:t>
        <a:bodyPr/>
        <a:lstStyle/>
        <a:p>
          <a:endParaRPr lang="en-US"/>
        </a:p>
      </dgm:t>
    </dgm:pt>
    <dgm:pt modelId="{1EBA7617-06EA-E048-AB23-AB3D538DA2A8}">
      <dgm:prSet/>
      <dgm:spPr/>
      <dgm:t>
        <a:bodyPr/>
        <a:lstStyle/>
        <a:p>
          <a:pPr rtl="0"/>
          <a:r>
            <a:rPr lang="en-US" dirty="0" smtClean="0">
              <a:solidFill>
                <a:srgbClr val="1F497D"/>
              </a:solidFill>
            </a:rPr>
            <a:t>A point estimate of a population parameter is a single value of a statistic, e.g., the sample mean is a point estimate of the population mean μ </a:t>
          </a:r>
          <a:endParaRPr lang="en-US" dirty="0">
            <a:solidFill>
              <a:srgbClr val="1F497D"/>
            </a:solidFill>
          </a:endParaRPr>
        </a:p>
      </dgm:t>
    </dgm:pt>
    <dgm:pt modelId="{C51B61CF-E8CE-7340-888B-17E07B26124C}" type="parTrans" cxnId="{C89644A1-052E-D64D-90AD-1E57B756D156}">
      <dgm:prSet/>
      <dgm:spPr/>
      <dgm:t>
        <a:bodyPr/>
        <a:lstStyle/>
        <a:p>
          <a:endParaRPr lang="en-US"/>
        </a:p>
      </dgm:t>
    </dgm:pt>
    <dgm:pt modelId="{820869EA-635B-6441-A973-501048AF59B4}" type="sibTrans" cxnId="{C89644A1-052E-D64D-90AD-1E57B756D156}">
      <dgm:prSet/>
      <dgm:spPr/>
      <dgm:t>
        <a:bodyPr/>
        <a:lstStyle/>
        <a:p>
          <a:endParaRPr lang="en-US"/>
        </a:p>
      </dgm:t>
    </dgm:pt>
    <dgm:pt modelId="{9844437B-31F0-F14D-A1BE-028D9A42A0B2}">
      <dgm:prSet/>
      <dgm:spPr/>
      <dgm:t>
        <a:bodyPr/>
        <a:lstStyle/>
        <a:p>
          <a:pPr rtl="0"/>
          <a:r>
            <a:rPr lang="en-US" dirty="0" smtClean="0">
              <a:solidFill>
                <a:srgbClr val="1F497D"/>
              </a:solidFill>
            </a:rPr>
            <a:t>An interval estimate, e.g., confidence interval, is defined by two numbers, between which a population parameter lies</a:t>
          </a:r>
          <a:endParaRPr lang="en-US" dirty="0">
            <a:solidFill>
              <a:srgbClr val="1F497D"/>
            </a:solidFill>
          </a:endParaRPr>
        </a:p>
      </dgm:t>
    </dgm:pt>
    <dgm:pt modelId="{0606736A-4719-DE4F-B4F7-B161D5EAE84F}" type="parTrans" cxnId="{197B0264-6352-3E4B-ACB4-6CAFC8DC3F9D}">
      <dgm:prSet/>
      <dgm:spPr/>
      <dgm:t>
        <a:bodyPr/>
        <a:lstStyle/>
        <a:p>
          <a:endParaRPr lang="en-US"/>
        </a:p>
      </dgm:t>
    </dgm:pt>
    <dgm:pt modelId="{A09B48D0-DDE5-D446-9F0C-2B93769BE11C}" type="sibTrans" cxnId="{197B0264-6352-3E4B-ACB4-6CAFC8DC3F9D}">
      <dgm:prSet/>
      <dgm:spPr/>
      <dgm:t>
        <a:bodyPr/>
        <a:lstStyle/>
        <a:p>
          <a:endParaRPr lang="en-US"/>
        </a:p>
      </dgm:t>
    </dgm:pt>
    <dgm:pt modelId="{ABC07BAB-63B5-7E45-B15F-5C3B0C8BAEBA}" type="pres">
      <dgm:prSet presAssocID="{5E36F7F6-02E3-DF42-AB9F-9672D07C853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8F08002-65B2-0045-AB11-51DDCA14A2EA}" type="pres">
      <dgm:prSet presAssocID="{C006D2DD-5BDF-9E4B-B2C5-6F024CF1BEE0}" presName="hierRoot1" presStyleCnt="0"/>
      <dgm:spPr/>
    </dgm:pt>
    <dgm:pt modelId="{D5D8C671-569A-7544-B912-D851582AF3FF}" type="pres">
      <dgm:prSet presAssocID="{C006D2DD-5BDF-9E4B-B2C5-6F024CF1BEE0}" presName="composite" presStyleCnt="0"/>
      <dgm:spPr/>
    </dgm:pt>
    <dgm:pt modelId="{CA0B16FE-0FAB-0546-8519-42ED1B7BBAE9}" type="pres">
      <dgm:prSet presAssocID="{C006D2DD-5BDF-9E4B-B2C5-6F024CF1BEE0}" presName="background" presStyleLbl="node0" presStyleIdx="0" presStyleCnt="1"/>
      <dgm:spPr/>
    </dgm:pt>
    <dgm:pt modelId="{E5C75923-F16E-9A48-9347-9464D8E2EB4D}" type="pres">
      <dgm:prSet presAssocID="{C006D2DD-5BDF-9E4B-B2C5-6F024CF1BEE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06253D-2790-8B40-9CD3-D27728BB9D9D}" type="pres">
      <dgm:prSet presAssocID="{C006D2DD-5BDF-9E4B-B2C5-6F024CF1BEE0}" presName="hierChild2" presStyleCnt="0"/>
      <dgm:spPr/>
    </dgm:pt>
    <dgm:pt modelId="{3481598A-211F-6348-A51A-0E6493D9300F}" type="pres">
      <dgm:prSet presAssocID="{C51B61CF-E8CE-7340-888B-17E07B26124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DF3EF868-045B-EB4B-8D5F-FD3094188F09}" type="pres">
      <dgm:prSet presAssocID="{1EBA7617-06EA-E048-AB23-AB3D538DA2A8}" presName="hierRoot2" presStyleCnt="0"/>
      <dgm:spPr/>
    </dgm:pt>
    <dgm:pt modelId="{E335E0D1-645C-3740-B3C4-66C238746047}" type="pres">
      <dgm:prSet presAssocID="{1EBA7617-06EA-E048-AB23-AB3D538DA2A8}" presName="composite2" presStyleCnt="0"/>
      <dgm:spPr/>
    </dgm:pt>
    <dgm:pt modelId="{C8FD8C55-33DD-0A4B-9923-90FD8F6D4828}" type="pres">
      <dgm:prSet presAssocID="{1EBA7617-06EA-E048-AB23-AB3D538DA2A8}" presName="background2" presStyleLbl="node2" presStyleIdx="0" presStyleCnt="2"/>
      <dgm:spPr/>
    </dgm:pt>
    <dgm:pt modelId="{1A5BF415-A227-3C43-9EF0-2D60388FC0AE}" type="pres">
      <dgm:prSet presAssocID="{1EBA7617-06EA-E048-AB23-AB3D538DA2A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6D98AE-4A0F-1B4F-8963-528BFB2EC020}" type="pres">
      <dgm:prSet presAssocID="{1EBA7617-06EA-E048-AB23-AB3D538DA2A8}" presName="hierChild3" presStyleCnt="0"/>
      <dgm:spPr/>
    </dgm:pt>
    <dgm:pt modelId="{A3C86E72-10F7-7A49-9DD2-B8CA72F171E1}" type="pres">
      <dgm:prSet presAssocID="{0606736A-4719-DE4F-B4F7-B161D5EAE84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06104027-4C13-8349-AE27-4DF87FEF9454}" type="pres">
      <dgm:prSet presAssocID="{9844437B-31F0-F14D-A1BE-028D9A42A0B2}" presName="hierRoot2" presStyleCnt="0"/>
      <dgm:spPr/>
    </dgm:pt>
    <dgm:pt modelId="{2528B225-EF1D-BA4D-A987-8BFFD3B1DB08}" type="pres">
      <dgm:prSet presAssocID="{9844437B-31F0-F14D-A1BE-028D9A42A0B2}" presName="composite2" presStyleCnt="0"/>
      <dgm:spPr/>
    </dgm:pt>
    <dgm:pt modelId="{A5AE5F77-1FD7-1349-BF8E-174FF78C79D2}" type="pres">
      <dgm:prSet presAssocID="{9844437B-31F0-F14D-A1BE-028D9A42A0B2}" presName="background2" presStyleLbl="node2" presStyleIdx="1" presStyleCnt="2"/>
      <dgm:spPr/>
    </dgm:pt>
    <dgm:pt modelId="{E7EC5532-BCD1-404D-B42B-60EC21F1E830}" type="pres">
      <dgm:prSet presAssocID="{9844437B-31F0-F14D-A1BE-028D9A42A0B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2686B-CE7B-D043-9864-283BC1D407B1}" type="pres">
      <dgm:prSet presAssocID="{9844437B-31F0-F14D-A1BE-028D9A42A0B2}" presName="hierChild3" presStyleCnt="0"/>
      <dgm:spPr/>
    </dgm:pt>
  </dgm:ptLst>
  <dgm:cxnLst>
    <dgm:cxn modelId="{197B0264-6352-3E4B-ACB4-6CAFC8DC3F9D}" srcId="{C006D2DD-5BDF-9E4B-B2C5-6F024CF1BEE0}" destId="{9844437B-31F0-F14D-A1BE-028D9A42A0B2}" srcOrd="1" destOrd="0" parTransId="{0606736A-4719-DE4F-B4F7-B161D5EAE84F}" sibTransId="{A09B48D0-DDE5-D446-9F0C-2B93769BE11C}"/>
    <dgm:cxn modelId="{C99BD72D-4B99-7A42-BDCD-FD7406F8C9F2}" type="presOf" srcId="{C006D2DD-5BDF-9E4B-B2C5-6F024CF1BEE0}" destId="{E5C75923-F16E-9A48-9347-9464D8E2EB4D}" srcOrd="0" destOrd="0" presId="urn:microsoft.com/office/officeart/2005/8/layout/hierarchy1"/>
    <dgm:cxn modelId="{D3369E77-D86C-8440-A24D-7073E7BF259C}" type="presOf" srcId="{5E36F7F6-02E3-DF42-AB9F-9672D07C853F}" destId="{ABC07BAB-63B5-7E45-B15F-5C3B0C8BAEBA}" srcOrd="0" destOrd="0" presId="urn:microsoft.com/office/officeart/2005/8/layout/hierarchy1"/>
    <dgm:cxn modelId="{5F759C66-CA34-6846-9803-50648DF03451}" type="presOf" srcId="{C51B61CF-E8CE-7340-888B-17E07B26124C}" destId="{3481598A-211F-6348-A51A-0E6493D9300F}" srcOrd="0" destOrd="0" presId="urn:microsoft.com/office/officeart/2005/8/layout/hierarchy1"/>
    <dgm:cxn modelId="{C26ED127-4DF4-B84E-9873-712650516511}" type="presOf" srcId="{1EBA7617-06EA-E048-AB23-AB3D538DA2A8}" destId="{1A5BF415-A227-3C43-9EF0-2D60388FC0AE}" srcOrd="0" destOrd="0" presId="urn:microsoft.com/office/officeart/2005/8/layout/hierarchy1"/>
    <dgm:cxn modelId="{C89644A1-052E-D64D-90AD-1E57B756D156}" srcId="{C006D2DD-5BDF-9E4B-B2C5-6F024CF1BEE0}" destId="{1EBA7617-06EA-E048-AB23-AB3D538DA2A8}" srcOrd="0" destOrd="0" parTransId="{C51B61CF-E8CE-7340-888B-17E07B26124C}" sibTransId="{820869EA-635B-6441-A973-501048AF59B4}"/>
    <dgm:cxn modelId="{243E0B52-3FCF-344A-8EBF-E2E23C1FF0A9}" srcId="{5E36F7F6-02E3-DF42-AB9F-9672D07C853F}" destId="{C006D2DD-5BDF-9E4B-B2C5-6F024CF1BEE0}" srcOrd="0" destOrd="0" parTransId="{49095993-09CA-CE43-ADA8-AC09E7C35893}" sibTransId="{6FA8193A-7984-744E-950D-D489BB3A3F0B}"/>
    <dgm:cxn modelId="{D0B45E25-6783-224C-A577-614CAD5588E8}" type="presOf" srcId="{0606736A-4719-DE4F-B4F7-B161D5EAE84F}" destId="{A3C86E72-10F7-7A49-9DD2-B8CA72F171E1}" srcOrd="0" destOrd="0" presId="urn:microsoft.com/office/officeart/2005/8/layout/hierarchy1"/>
    <dgm:cxn modelId="{45ABA9EA-1F8F-F94B-ADF4-44160E6DA3D7}" type="presOf" srcId="{9844437B-31F0-F14D-A1BE-028D9A42A0B2}" destId="{E7EC5532-BCD1-404D-B42B-60EC21F1E830}" srcOrd="0" destOrd="0" presId="urn:microsoft.com/office/officeart/2005/8/layout/hierarchy1"/>
    <dgm:cxn modelId="{A10595A4-FBAD-8F4D-ABF7-7D72E37454B6}" type="presParOf" srcId="{ABC07BAB-63B5-7E45-B15F-5C3B0C8BAEBA}" destId="{38F08002-65B2-0045-AB11-51DDCA14A2EA}" srcOrd="0" destOrd="0" presId="urn:microsoft.com/office/officeart/2005/8/layout/hierarchy1"/>
    <dgm:cxn modelId="{64101F08-F5A4-B743-86C2-CD87966D10DE}" type="presParOf" srcId="{38F08002-65B2-0045-AB11-51DDCA14A2EA}" destId="{D5D8C671-569A-7544-B912-D851582AF3FF}" srcOrd="0" destOrd="0" presId="urn:microsoft.com/office/officeart/2005/8/layout/hierarchy1"/>
    <dgm:cxn modelId="{6FD101B0-1966-BD49-BFBD-529F364BD163}" type="presParOf" srcId="{D5D8C671-569A-7544-B912-D851582AF3FF}" destId="{CA0B16FE-0FAB-0546-8519-42ED1B7BBAE9}" srcOrd="0" destOrd="0" presId="urn:microsoft.com/office/officeart/2005/8/layout/hierarchy1"/>
    <dgm:cxn modelId="{3946A101-7304-D94E-AFA3-FB0BA9CE79CD}" type="presParOf" srcId="{D5D8C671-569A-7544-B912-D851582AF3FF}" destId="{E5C75923-F16E-9A48-9347-9464D8E2EB4D}" srcOrd="1" destOrd="0" presId="urn:microsoft.com/office/officeart/2005/8/layout/hierarchy1"/>
    <dgm:cxn modelId="{27BA7003-8EA4-364F-80ED-4FA51163661A}" type="presParOf" srcId="{38F08002-65B2-0045-AB11-51DDCA14A2EA}" destId="{4A06253D-2790-8B40-9CD3-D27728BB9D9D}" srcOrd="1" destOrd="0" presId="urn:microsoft.com/office/officeart/2005/8/layout/hierarchy1"/>
    <dgm:cxn modelId="{C64D858D-9570-CE4E-82A2-6AA99CCFDE46}" type="presParOf" srcId="{4A06253D-2790-8B40-9CD3-D27728BB9D9D}" destId="{3481598A-211F-6348-A51A-0E6493D9300F}" srcOrd="0" destOrd="0" presId="urn:microsoft.com/office/officeart/2005/8/layout/hierarchy1"/>
    <dgm:cxn modelId="{B593EBEB-3B66-BF48-AE31-C056E332A517}" type="presParOf" srcId="{4A06253D-2790-8B40-9CD3-D27728BB9D9D}" destId="{DF3EF868-045B-EB4B-8D5F-FD3094188F09}" srcOrd="1" destOrd="0" presId="urn:microsoft.com/office/officeart/2005/8/layout/hierarchy1"/>
    <dgm:cxn modelId="{007AAC3F-FAAF-C242-ACF6-6AB8D42F71F4}" type="presParOf" srcId="{DF3EF868-045B-EB4B-8D5F-FD3094188F09}" destId="{E335E0D1-645C-3740-B3C4-66C238746047}" srcOrd="0" destOrd="0" presId="urn:microsoft.com/office/officeart/2005/8/layout/hierarchy1"/>
    <dgm:cxn modelId="{DD34B864-DA15-A740-95AC-70D9A515E000}" type="presParOf" srcId="{E335E0D1-645C-3740-B3C4-66C238746047}" destId="{C8FD8C55-33DD-0A4B-9923-90FD8F6D4828}" srcOrd="0" destOrd="0" presId="urn:microsoft.com/office/officeart/2005/8/layout/hierarchy1"/>
    <dgm:cxn modelId="{DDA32C05-EC76-6A4E-A481-EEC2478D7B69}" type="presParOf" srcId="{E335E0D1-645C-3740-B3C4-66C238746047}" destId="{1A5BF415-A227-3C43-9EF0-2D60388FC0AE}" srcOrd="1" destOrd="0" presId="urn:microsoft.com/office/officeart/2005/8/layout/hierarchy1"/>
    <dgm:cxn modelId="{645E1462-9FDC-5C4E-9B86-4E1BE76626F6}" type="presParOf" srcId="{DF3EF868-045B-EB4B-8D5F-FD3094188F09}" destId="{D66D98AE-4A0F-1B4F-8963-528BFB2EC020}" srcOrd="1" destOrd="0" presId="urn:microsoft.com/office/officeart/2005/8/layout/hierarchy1"/>
    <dgm:cxn modelId="{FBF35B76-E8B0-FB4F-9C6F-2DD31648ADE9}" type="presParOf" srcId="{4A06253D-2790-8B40-9CD3-D27728BB9D9D}" destId="{A3C86E72-10F7-7A49-9DD2-B8CA72F171E1}" srcOrd="2" destOrd="0" presId="urn:microsoft.com/office/officeart/2005/8/layout/hierarchy1"/>
    <dgm:cxn modelId="{EFED5268-A5E6-E542-8299-82BE371EBE54}" type="presParOf" srcId="{4A06253D-2790-8B40-9CD3-D27728BB9D9D}" destId="{06104027-4C13-8349-AE27-4DF87FEF9454}" srcOrd="3" destOrd="0" presId="urn:microsoft.com/office/officeart/2005/8/layout/hierarchy1"/>
    <dgm:cxn modelId="{3BC4D4CD-4C95-E54A-AACB-6CDC8148F374}" type="presParOf" srcId="{06104027-4C13-8349-AE27-4DF87FEF9454}" destId="{2528B225-EF1D-BA4D-A987-8BFFD3B1DB08}" srcOrd="0" destOrd="0" presId="urn:microsoft.com/office/officeart/2005/8/layout/hierarchy1"/>
    <dgm:cxn modelId="{C6AD2BC9-A5D5-C74F-9543-5FC92A387763}" type="presParOf" srcId="{2528B225-EF1D-BA4D-A987-8BFFD3B1DB08}" destId="{A5AE5F77-1FD7-1349-BF8E-174FF78C79D2}" srcOrd="0" destOrd="0" presId="urn:microsoft.com/office/officeart/2005/8/layout/hierarchy1"/>
    <dgm:cxn modelId="{AAD48CC8-4B7A-DF47-87EF-7A5338E6B330}" type="presParOf" srcId="{2528B225-EF1D-BA4D-A987-8BFFD3B1DB08}" destId="{E7EC5532-BCD1-404D-B42B-60EC21F1E830}" srcOrd="1" destOrd="0" presId="urn:microsoft.com/office/officeart/2005/8/layout/hierarchy1"/>
    <dgm:cxn modelId="{AF0177B6-4572-3340-9B11-132958B8E591}" type="presParOf" srcId="{06104027-4C13-8349-AE27-4DF87FEF9454}" destId="{7A22686B-CE7B-D043-9864-283BC1D407B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F79B14-A2C8-6743-B852-7DC9B6FFBE9A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6D1DCB-AEC0-B44B-9F71-AAA2839E580A}">
      <dgm:prSet/>
      <dgm:spPr/>
      <dgm:t>
        <a:bodyPr/>
        <a:lstStyle/>
        <a:p>
          <a:pPr rtl="0"/>
          <a:r>
            <a:rPr lang="en-US" dirty="0" smtClean="0"/>
            <a:t>1</a:t>
          </a:r>
          <a:endParaRPr lang="en-US" dirty="0"/>
        </a:p>
      </dgm:t>
    </dgm:pt>
    <dgm:pt modelId="{3761E6D6-D39E-D145-AC57-741CA3815142}" type="parTrans" cxnId="{A42AACCA-FBFF-CD44-9EDB-82316E1B678B}">
      <dgm:prSet/>
      <dgm:spPr/>
      <dgm:t>
        <a:bodyPr/>
        <a:lstStyle/>
        <a:p>
          <a:endParaRPr lang="en-US"/>
        </a:p>
      </dgm:t>
    </dgm:pt>
    <dgm:pt modelId="{7FFA0D3D-696F-F742-A852-32B2EA1DF95F}" type="sibTrans" cxnId="{A42AACCA-FBFF-CD44-9EDB-82316E1B678B}">
      <dgm:prSet/>
      <dgm:spPr/>
      <dgm:t>
        <a:bodyPr/>
        <a:lstStyle/>
        <a:p>
          <a:endParaRPr lang="en-US"/>
        </a:p>
      </dgm:t>
    </dgm:pt>
    <dgm:pt modelId="{263E7403-3841-D246-98F8-6C6C00F63915}">
      <dgm:prSet/>
      <dgm:spPr/>
      <dgm:t>
        <a:bodyPr/>
        <a:lstStyle/>
        <a:p>
          <a:pPr rtl="0"/>
          <a:r>
            <a:rPr lang="en-US" dirty="0" smtClean="0"/>
            <a:t>2</a:t>
          </a:r>
          <a:endParaRPr lang="en-US" dirty="0"/>
        </a:p>
      </dgm:t>
    </dgm:pt>
    <dgm:pt modelId="{161A2BD6-CD04-7647-903D-098960AEDB73}" type="parTrans" cxnId="{4ABA2796-1DEC-7A43-A3C4-1B8965DF7928}">
      <dgm:prSet/>
      <dgm:spPr/>
      <dgm:t>
        <a:bodyPr/>
        <a:lstStyle/>
        <a:p>
          <a:endParaRPr lang="en-US"/>
        </a:p>
      </dgm:t>
    </dgm:pt>
    <dgm:pt modelId="{CA73655C-0BC9-0D46-AF35-049C557066FA}" type="sibTrans" cxnId="{4ABA2796-1DEC-7A43-A3C4-1B8965DF7928}">
      <dgm:prSet/>
      <dgm:spPr/>
      <dgm:t>
        <a:bodyPr/>
        <a:lstStyle/>
        <a:p>
          <a:endParaRPr lang="en-US"/>
        </a:p>
      </dgm:t>
    </dgm:pt>
    <dgm:pt modelId="{99DB3D2B-0612-3247-9CA5-C5A77C952BB2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Obtain the point estimate of the parameter. This is usually the sample mean or sample proportion.</a:t>
          </a:r>
          <a:endParaRPr lang="en-US" sz="2800" dirty="0">
            <a:solidFill>
              <a:srgbClr val="1F497D"/>
            </a:solidFill>
          </a:endParaRPr>
        </a:p>
      </dgm:t>
    </dgm:pt>
    <dgm:pt modelId="{00D8E3F8-861E-AA44-962A-45B1B0977711}" type="parTrans" cxnId="{02F96B69-8F28-4246-BC4B-E36DBC7525EE}">
      <dgm:prSet/>
      <dgm:spPr/>
      <dgm:t>
        <a:bodyPr/>
        <a:lstStyle/>
        <a:p>
          <a:endParaRPr lang="en-US"/>
        </a:p>
      </dgm:t>
    </dgm:pt>
    <dgm:pt modelId="{F3A0AF02-A5E8-3A45-85E0-16302229FA4C}" type="sibTrans" cxnId="{02F96B69-8F28-4246-BC4B-E36DBC7525EE}">
      <dgm:prSet/>
      <dgm:spPr/>
      <dgm:t>
        <a:bodyPr/>
        <a:lstStyle/>
        <a:p>
          <a:endParaRPr lang="en-US"/>
        </a:p>
      </dgm:t>
    </dgm:pt>
    <dgm:pt modelId="{BBC82CD3-6222-1341-B4EA-6FD8BE77BE5A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Select a confidence level, e.g., 95% (alpha = .05)</a:t>
          </a:r>
          <a:endParaRPr lang="en-US" sz="2800" dirty="0">
            <a:solidFill>
              <a:srgbClr val="1F497D"/>
            </a:solidFill>
          </a:endParaRPr>
        </a:p>
      </dgm:t>
    </dgm:pt>
    <dgm:pt modelId="{70C06A84-1EA3-E845-A15F-03DDC5E33732}" type="parTrans" cxnId="{0B306176-1317-DE40-AD3F-4D3024887ECB}">
      <dgm:prSet/>
      <dgm:spPr/>
      <dgm:t>
        <a:bodyPr/>
        <a:lstStyle/>
        <a:p>
          <a:endParaRPr lang="en-US"/>
        </a:p>
      </dgm:t>
    </dgm:pt>
    <dgm:pt modelId="{A55F91D9-5184-EB41-91B2-D739F5E372E4}" type="sibTrans" cxnId="{0B306176-1317-DE40-AD3F-4D3024887ECB}">
      <dgm:prSet/>
      <dgm:spPr/>
      <dgm:t>
        <a:bodyPr/>
        <a:lstStyle/>
        <a:p>
          <a:endParaRPr lang="en-US"/>
        </a:p>
      </dgm:t>
    </dgm:pt>
    <dgm:pt modelId="{C56D04B7-CBF3-D94D-81B9-3253D3A49964}">
      <dgm:prSet/>
      <dgm:spPr/>
      <dgm:t>
        <a:bodyPr/>
        <a:lstStyle/>
        <a:p>
          <a:pPr rtl="0"/>
          <a:r>
            <a:rPr lang="en-US" dirty="0" smtClean="0"/>
            <a:t>3</a:t>
          </a:r>
          <a:endParaRPr lang="en-US" dirty="0"/>
        </a:p>
      </dgm:t>
    </dgm:pt>
    <dgm:pt modelId="{4DBB5F7E-B06A-184E-9B86-BC07B04FA349}" type="parTrans" cxnId="{B749A7F2-4477-F141-BB46-E945539F25A3}">
      <dgm:prSet/>
      <dgm:spPr/>
      <dgm:t>
        <a:bodyPr/>
        <a:lstStyle/>
        <a:p>
          <a:endParaRPr lang="en-US"/>
        </a:p>
      </dgm:t>
    </dgm:pt>
    <dgm:pt modelId="{BA3599DA-43B8-0F48-8476-44DC16ECC582}" type="sibTrans" cxnId="{B749A7F2-4477-F141-BB46-E945539F25A3}">
      <dgm:prSet/>
      <dgm:spPr/>
      <dgm:t>
        <a:bodyPr/>
        <a:lstStyle/>
        <a:p>
          <a:endParaRPr lang="en-US"/>
        </a:p>
      </dgm:t>
    </dgm:pt>
    <dgm:pt modelId="{6FB2198D-F8BA-C54C-A804-D336126E1E4E}">
      <dgm:prSet custT="1"/>
      <dgm:spPr/>
      <dgm:t>
        <a:bodyPr/>
        <a:lstStyle/>
        <a:p>
          <a:pPr rtl="0"/>
          <a:r>
            <a:rPr lang="en-US" sz="2800" dirty="0" smtClean="0">
              <a:solidFill>
                <a:srgbClr val="1F497D"/>
              </a:solidFill>
            </a:rPr>
            <a:t>Calculate the confidence interval for the unknown population parameter</a:t>
          </a:r>
          <a:endParaRPr lang="en-US" sz="2800" dirty="0">
            <a:solidFill>
              <a:srgbClr val="1F497D"/>
            </a:solidFill>
          </a:endParaRPr>
        </a:p>
      </dgm:t>
    </dgm:pt>
    <dgm:pt modelId="{91C49F1E-9FAA-BC45-BD72-352E61AB541E}" type="parTrans" cxnId="{AC598AB5-313B-5144-80A0-AF0F8FE1B291}">
      <dgm:prSet/>
      <dgm:spPr/>
      <dgm:t>
        <a:bodyPr/>
        <a:lstStyle/>
        <a:p>
          <a:endParaRPr lang="en-US"/>
        </a:p>
      </dgm:t>
    </dgm:pt>
    <dgm:pt modelId="{B8E9E143-97DA-6143-8513-4CFE36B35806}" type="sibTrans" cxnId="{AC598AB5-313B-5144-80A0-AF0F8FE1B291}">
      <dgm:prSet/>
      <dgm:spPr/>
      <dgm:t>
        <a:bodyPr/>
        <a:lstStyle/>
        <a:p>
          <a:endParaRPr lang="en-US"/>
        </a:p>
      </dgm:t>
    </dgm:pt>
    <dgm:pt modelId="{4DB49A97-BB3F-F849-80D1-B7471FA9DEBD}" type="pres">
      <dgm:prSet presAssocID="{39F79B14-A2C8-6743-B852-7DC9B6FFBE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987E5F-AA4A-4340-9F87-7D1094E8FC62}" type="pres">
      <dgm:prSet presAssocID="{E16D1DCB-AEC0-B44B-9F71-AAA2839E580A}" presName="composite" presStyleCnt="0"/>
      <dgm:spPr/>
    </dgm:pt>
    <dgm:pt modelId="{0BE4069A-CCD7-5A44-ADF8-E2B2ED765A16}" type="pres">
      <dgm:prSet presAssocID="{E16D1DCB-AEC0-B44B-9F71-AAA2839E580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6D743E-1BAD-CD4D-B850-06CD072EE870}" type="pres">
      <dgm:prSet presAssocID="{E16D1DCB-AEC0-B44B-9F71-AAA2839E580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8A208-EEDE-8A47-939C-EC38BB088406}" type="pres">
      <dgm:prSet presAssocID="{7FFA0D3D-696F-F742-A852-32B2EA1DF95F}" presName="sp" presStyleCnt="0"/>
      <dgm:spPr/>
    </dgm:pt>
    <dgm:pt modelId="{C1356C53-9988-3646-905C-BA20845393C7}" type="pres">
      <dgm:prSet presAssocID="{263E7403-3841-D246-98F8-6C6C00F63915}" presName="composite" presStyleCnt="0"/>
      <dgm:spPr/>
    </dgm:pt>
    <dgm:pt modelId="{BF503AE2-DE45-754D-AAC8-D6D9EF08B71A}" type="pres">
      <dgm:prSet presAssocID="{263E7403-3841-D246-98F8-6C6C00F6391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9D6CEF-7C37-EC42-904E-11941853FF65}" type="pres">
      <dgm:prSet presAssocID="{263E7403-3841-D246-98F8-6C6C00F6391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C96F61-8ABB-034F-BE8B-C2EADBB8AC2E}" type="pres">
      <dgm:prSet presAssocID="{CA73655C-0BC9-0D46-AF35-049C557066FA}" presName="sp" presStyleCnt="0"/>
      <dgm:spPr/>
    </dgm:pt>
    <dgm:pt modelId="{382C21AA-CAEC-7148-A5A4-4902C311D777}" type="pres">
      <dgm:prSet presAssocID="{C56D04B7-CBF3-D94D-81B9-3253D3A49964}" presName="composite" presStyleCnt="0"/>
      <dgm:spPr/>
    </dgm:pt>
    <dgm:pt modelId="{64BDC8E8-3E60-7E45-8504-75AEE39AF4AC}" type="pres">
      <dgm:prSet presAssocID="{C56D04B7-CBF3-D94D-81B9-3253D3A4996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9C8B3E-99AA-8D49-9582-AD41F97CAADF}" type="pres">
      <dgm:prSet presAssocID="{C56D04B7-CBF3-D94D-81B9-3253D3A4996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ED61DC-7864-824D-8348-C7E20D10828D}" type="presOf" srcId="{E16D1DCB-AEC0-B44B-9F71-AAA2839E580A}" destId="{0BE4069A-CCD7-5A44-ADF8-E2B2ED765A16}" srcOrd="0" destOrd="0" presId="urn:microsoft.com/office/officeart/2005/8/layout/chevron2"/>
    <dgm:cxn modelId="{AC598AB5-313B-5144-80A0-AF0F8FE1B291}" srcId="{C56D04B7-CBF3-D94D-81B9-3253D3A49964}" destId="{6FB2198D-F8BA-C54C-A804-D336126E1E4E}" srcOrd="0" destOrd="0" parTransId="{91C49F1E-9FAA-BC45-BD72-352E61AB541E}" sibTransId="{B8E9E143-97DA-6143-8513-4CFE36B35806}"/>
    <dgm:cxn modelId="{A42AACCA-FBFF-CD44-9EDB-82316E1B678B}" srcId="{39F79B14-A2C8-6743-B852-7DC9B6FFBE9A}" destId="{E16D1DCB-AEC0-B44B-9F71-AAA2839E580A}" srcOrd="0" destOrd="0" parTransId="{3761E6D6-D39E-D145-AC57-741CA3815142}" sibTransId="{7FFA0D3D-696F-F742-A852-32B2EA1DF95F}"/>
    <dgm:cxn modelId="{4ABA2796-1DEC-7A43-A3C4-1B8965DF7928}" srcId="{39F79B14-A2C8-6743-B852-7DC9B6FFBE9A}" destId="{263E7403-3841-D246-98F8-6C6C00F63915}" srcOrd="1" destOrd="0" parTransId="{161A2BD6-CD04-7647-903D-098960AEDB73}" sibTransId="{CA73655C-0BC9-0D46-AF35-049C557066FA}"/>
    <dgm:cxn modelId="{91F73F32-60AC-C74B-8561-18A3F31E6482}" type="presOf" srcId="{263E7403-3841-D246-98F8-6C6C00F63915}" destId="{BF503AE2-DE45-754D-AAC8-D6D9EF08B71A}" srcOrd="0" destOrd="0" presId="urn:microsoft.com/office/officeart/2005/8/layout/chevron2"/>
    <dgm:cxn modelId="{02F96B69-8F28-4246-BC4B-E36DBC7525EE}" srcId="{E16D1DCB-AEC0-B44B-9F71-AAA2839E580A}" destId="{99DB3D2B-0612-3247-9CA5-C5A77C952BB2}" srcOrd="0" destOrd="0" parTransId="{00D8E3F8-861E-AA44-962A-45B1B0977711}" sibTransId="{F3A0AF02-A5E8-3A45-85E0-16302229FA4C}"/>
    <dgm:cxn modelId="{20335E7F-1660-2C49-A106-CFB64905C734}" type="presOf" srcId="{C56D04B7-CBF3-D94D-81B9-3253D3A49964}" destId="{64BDC8E8-3E60-7E45-8504-75AEE39AF4AC}" srcOrd="0" destOrd="0" presId="urn:microsoft.com/office/officeart/2005/8/layout/chevron2"/>
    <dgm:cxn modelId="{BB2D1227-7033-1F4A-8E81-7ADE6EC2DED0}" type="presOf" srcId="{99DB3D2B-0612-3247-9CA5-C5A77C952BB2}" destId="{A76D743E-1BAD-CD4D-B850-06CD072EE870}" srcOrd="0" destOrd="0" presId="urn:microsoft.com/office/officeart/2005/8/layout/chevron2"/>
    <dgm:cxn modelId="{B749A7F2-4477-F141-BB46-E945539F25A3}" srcId="{39F79B14-A2C8-6743-B852-7DC9B6FFBE9A}" destId="{C56D04B7-CBF3-D94D-81B9-3253D3A49964}" srcOrd="2" destOrd="0" parTransId="{4DBB5F7E-B06A-184E-9B86-BC07B04FA349}" sibTransId="{BA3599DA-43B8-0F48-8476-44DC16ECC582}"/>
    <dgm:cxn modelId="{0B306176-1317-DE40-AD3F-4D3024887ECB}" srcId="{263E7403-3841-D246-98F8-6C6C00F63915}" destId="{BBC82CD3-6222-1341-B4EA-6FD8BE77BE5A}" srcOrd="0" destOrd="0" parTransId="{70C06A84-1EA3-E845-A15F-03DDC5E33732}" sibTransId="{A55F91D9-5184-EB41-91B2-D739F5E372E4}"/>
    <dgm:cxn modelId="{BD4A83B0-C69E-3241-9C02-E51C9859EC7A}" type="presOf" srcId="{6FB2198D-F8BA-C54C-A804-D336126E1E4E}" destId="{D19C8B3E-99AA-8D49-9582-AD41F97CAADF}" srcOrd="0" destOrd="0" presId="urn:microsoft.com/office/officeart/2005/8/layout/chevron2"/>
    <dgm:cxn modelId="{916EB4D3-FBB3-1C4B-BC47-70A0ADF481A7}" type="presOf" srcId="{39F79B14-A2C8-6743-B852-7DC9B6FFBE9A}" destId="{4DB49A97-BB3F-F849-80D1-B7471FA9DEBD}" srcOrd="0" destOrd="0" presId="urn:microsoft.com/office/officeart/2005/8/layout/chevron2"/>
    <dgm:cxn modelId="{475A4B07-81FF-8D44-A4A9-D805DD9B8C9F}" type="presOf" srcId="{BBC82CD3-6222-1341-B4EA-6FD8BE77BE5A}" destId="{D29D6CEF-7C37-EC42-904E-11941853FF65}" srcOrd="0" destOrd="0" presId="urn:microsoft.com/office/officeart/2005/8/layout/chevron2"/>
    <dgm:cxn modelId="{6BF38B56-20F5-7149-8B0D-7DC79D51A50B}" type="presParOf" srcId="{4DB49A97-BB3F-F849-80D1-B7471FA9DEBD}" destId="{C3987E5F-AA4A-4340-9F87-7D1094E8FC62}" srcOrd="0" destOrd="0" presId="urn:microsoft.com/office/officeart/2005/8/layout/chevron2"/>
    <dgm:cxn modelId="{3F6BE0CC-FAD0-1A4E-8DEE-63C79F25B7C5}" type="presParOf" srcId="{C3987E5F-AA4A-4340-9F87-7D1094E8FC62}" destId="{0BE4069A-CCD7-5A44-ADF8-E2B2ED765A16}" srcOrd="0" destOrd="0" presId="urn:microsoft.com/office/officeart/2005/8/layout/chevron2"/>
    <dgm:cxn modelId="{AA7786DC-F17F-1443-A97E-0FA4846BA2EA}" type="presParOf" srcId="{C3987E5F-AA4A-4340-9F87-7D1094E8FC62}" destId="{A76D743E-1BAD-CD4D-B850-06CD072EE870}" srcOrd="1" destOrd="0" presId="urn:microsoft.com/office/officeart/2005/8/layout/chevron2"/>
    <dgm:cxn modelId="{72ACC41C-70F1-F742-8F8D-541318766DD8}" type="presParOf" srcId="{4DB49A97-BB3F-F849-80D1-B7471FA9DEBD}" destId="{2EB8A208-EEDE-8A47-939C-EC38BB088406}" srcOrd="1" destOrd="0" presId="urn:microsoft.com/office/officeart/2005/8/layout/chevron2"/>
    <dgm:cxn modelId="{FC55447F-1627-994F-9CEA-4EFF78911C80}" type="presParOf" srcId="{4DB49A97-BB3F-F849-80D1-B7471FA9DEBD}" destId="{C1356C53-9988-3646-905C-BA20845393C7}" srcOrd="2" destOrd="0" presId="urn:microsoft.com/office/officeart/2005/8/layout/chevron2"/>
    <dgm:cxn modelId="{FE7AE98D-29A6-4C4D-B28F-EAC9C3C9757A}" type="presParOf" srcId="{C1356C53-9988-3646-905C-BA20845393C7}" destId="{BF503AE2-DE45-754D-AAC8-D6D9EF08B71A}" srcOrd="0" destOrd="0" presId="urn:microsoft.com/office/officeart/2005/8/layout/chevron2"/>
    <dgm:cxn modelId="{AE3F5E39-075D-4F42-A59B-566FA3535604}" type="presParOf" srcId="{C1356C53-9988-3646-905C-BA20845393C7}" destId="{D29D6CEF-7C37-EC42-904E-11941853FF65}" srcOrd="1" destOrd="0" presId="urn:microsoft.com/office/officeart/2005/8/layout/chevron2"/>
    <dgm:cxn modelId="{07F025E8-372C-1543-A1D9-BC7374C1316F}" type="presParOf" srcId="{4DB49A97-BB3F-F849-80D1-B7471FA9DEBD}" destId="{BAC96F61-8ABB-034F-BE8B-C2EADBB8AC2E}" srcOrd="3" destOrd="0" presId="urn:microsoft.com/office/officeart/2005/8/layout/chevron2"/>
    <dgm:cxn modelId="{2EAAE124-6CA6-B748-A2DC-5056F283C2E7}" type="presParOf" srcId="{4DB49A97-BB3F-F849-80D1-B7471FA9DEBD}" destId="{382C21AA-CAEC-7148-A5A4-4902C311D777}" srcOrd="4" destOrd="0" presId="urn:microsoft.com/office/officeart/2005/8/layout/chevron2"/>
    <dgm:cxn modelId="{2C69AEC9-49A0-8646-80F5-8999699DA06C}" type="presParOf" srcId="{382C21AA-CAEC-7148-A5A4-4902C311D777}" destId="{64BDC8E8-3E60-7E45-8504-75AEE39AF4AC}" srcOrd="0" destOrd="0" presId="urn:microsoft.com/office/officeart/2005/8/layout/chevron2"/>
    <dgm:cxn modelId="{A94B8574-B6A1-1042-9203-7C47A01B3C89}" type="presParOf" srcId="{382C21AA-CAEC-7148-A5A4-4902C311D777}" destId="{D19C8B3E-99AA-8D49-9582-AD41F97CAAD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43B6E6-8BF5-1148-921C-DA8F0AEC5371}" type="doc">
      <dgm:prSet loTypeId="urn:microsoft.com/office/officeart/2005/8/layout/p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A67A79-E53F-0844-80D2-EB517E963EB1}">
      <dgm:prSet custT="1"/>
      <dgm:spPr/>
      <dgm:t>
        <a:bodyPr/>
        <a:lstStyle/>
        <a:p>
          <a:pPr rtl="0"/>
          <a:endParaRPr lang="en-US" sz="2800" dirty="0" smtClean="0"/>
        </a:p>
        <a:p>
          <a:pPr rtl="0"/>
          <a:r>
            <a:rPr lang="en-US" sz="2800" dirty="0" smtClean="0"/>
            <a:t>95% CI = 50 ± 1.96*(10/√100) = 50 ± 1.96*1 = 48.04, 51.96</a:t>
          </a:r>
        </a:p>
      </dgm:t>
    </dgm:pt>
    <dgm:pt modelId="{6B271631-BAA3-3D4F-9F04-852CF3FFA317}" type="parTrans" cxnId="{8763DEEE-083D-BE4E-A413-04B1FFD74FCA}">
      <dgm:prSet/>
      <dgm:spPr/>
      <dgm:t>
        <a:bodyPr/>
        <a:lstStyle/>
        <a:p>
          <a:endParaRPr lang="en-US"/>
        </a:p>
      </dgm:t>
    </dgm:pt>
    <dgm:pt modelId="{3AF06161-0767-7342-8933-D5C6B15B813B}" type="sibTrans" cxnId="{8763DEEE-083D-BE4E-A413-04B1FFD74FCA}">
      <dgm:prSet/>
      <dgm:spPr/>
      <dgm:t>
        <a:bodyPr/>
        <a:lstStyle/>
        <a:p>
          <a:endParaRPr lang="en-US"/>
        </a:p>
      </dgm:t>
    </dgm:pt>
    <dgm:pt modelId="{1A83E61F-EAA8-5841-B5DA-CC4EB719DC4D}" type="pres">
      <dgm:prSet presAssocID="{4B43B6E6-8BF5-1148-921C-DA8F0AEC53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933674-F753-A24D-9278-DE29ABC644D9}" type="pres">
      <dgm:prSet presAssocID="{66A67A79-E53F-0844-80D2-EB517E963EB1}" presName="compNode" presStyleCnt="0"/>
      <dgm:spPr/>
    </dgm:pt>
    <dgm:pt modelId="{0C81878C-7151-AB4F-9425-8791ACD9EB7E}" type="pres">
      <dgm:prSet presAssocID="{66A67A79-E53F-0844-80D2-EB517E963EB1}" presName="pictRect" presStyleLbl="node1" presStyleIdx="0" presStyleCnt="1" custScaleX="98261" custScaleY="85698" custLinFactNeighborX="-1404" custLinFactNeighborY="-16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1" t="-15505" r="301" b="-2495"/>
          </a:stretch>
        </a:blipFill>
      </dgm:spPr>
    </dgm:pt>
    <dgm:pt modelId="{B5D4F2D3-6D4D-AF46-8762-06826D4B3DB2}" type="pres">
      <dgm:prSet presAssocID="{66A67A79-E53F-0844-80D2-EB517E963EB1}" presName="textRect" presStyleLbl="revTx" presStyleIdx="0" presStyleCnt="1" custScaleX="166486" custScaleY="126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3381A3-AB8E-EA48-BB58-57070654F11E}" type="presOf" srcId="{66A67A79-E53F-0844-80D2-EB517E963EB1}" destId="{B5D4F2D3-6D4D-AF46-8762-06826D4B3DB2}" srcOrd="0" destOrd="0" presId="urn:microsoft.com/office/officeart/2005/8/layout/pList1"/>
    <dgm:cxn modelId="{35A57BD2-E459-D741-99FE-C8F791E11457}" type="presOf" srcId="{4B43B6E6-8BF5-1148-921C-DA8F0AEC5371}" destId="{1A83E61F-EAA8-5841-B5DA-CC4EB719DC4D}" srcOrd="0" destOrd="0" presId="urn:microsoft.com/office/officeart/2005/8/layout/pList1"/>
    <dgm:cxn modelId="{8763DEEE-083D-BE4E-A413-04B1FFD74FCA}" srcId="{4B43B6E6-8BF5-1148-921C-DA8F0AEC5371}" destId="{66A67A79-E53F-0844-80D2-EB517E963EB1}" srcOrd="0" destOrd="0" parTransId="{6B271631-BAA3-3D4F-9F04-852CF3FFA317}" sibTransId="{3AF06161-0767-7342-8933-D5C6B15B813B}"/>
    <dgm:cxn modelId="{7248C65D-30FE-C047-B98B-05C3C1559CA7}" type="presParOf" srcId="{1A83E61F-EAA8-5841-B5DA-CC4EB719DC4D}" destId="{44933674-F753-A24D-9278-DE29ABC644D9}" srcOrd="0" destOrd="0" presId="urn:microsoft.com/office/officeart/2005/8/layout/pList1"/>
    <dgm:cxn modelId="{6420F8E1-5E8A-AD49-A0CD-E3B6441DC59B}" type="presParOf" srcId="{44933674-F753-A24D-9278-DE29ABC644D9}" destId="{0C81878C-7151-AB4F-9425-8791ACD9EB7E}" srcOrd="0" destOrd="0" presId="urn:microsoft.com/office/officeart/2005/8/layout/pList1"/>
    <dgm:cxn modelId="{9C953AF7-7D8A-F74F-AFA7-70712CA129BA}" type="presParOf" srcId="{44933674-F753-A24D-9278-DE29ABC644D9}" destId="{B5D4F2D3-6D4D-AF46-8762-06826D4B3DB2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25DA33-0479-9C44-B89C-B758E812D94B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5675E5A-F368-A540-B2BB-08D18E9F29B3}">
      <dgm:prSet/>
      <dgm:spPr/>
      <dgm:t>
        <a:bodyPr/>
        <a:lstStyle/>
        <a:p>
          <a:pPr rtl="0"/>
          <a:r>
            <a:rPr lang="en-US" dirty="0" smtClean="0"/>
            <a:t>We are 95% confident that the true population mean is between 48.04 and 51.96</a:t>
          </a:r>
          <a:endParaRPr lang="en-US" dirty="0"/>
        </a:p>
      </dgm:t>
    </dgm:pt>
    <dgm:pt modelId="{52286DFB-5B37-D342-9754-76DBCD5FE18E}" type="parTrans" cxnId="{27238324-AA9F-354C-AC92-86899A747A72}">
      <dgm:prSet/>
      <dgm:spPr/>
      <dgm:t>
        <a:bodyPr/>
        <a:lstStyle/>
        <a:p>
          <a:endParaRPr lang="en-US"/>
        </a:p>
      </dgm:t>
    </dgm:pt>
    <dgm:pt modelId="{F332611F-6622-B84D-8391-31C251F55F63}" type="sibTrans" cxnId="{27238324-AA9F-354C-AC92-86899A747A72}">
      <dgm:prSet/>
      <dgm:spPr/>
      <dgm:t>
        <a:bodyPr/>
        <a:lstStyle/>
        <a:p>
          <a:endParaRPr lang="en-US"/>
        </a:p>
      </dgm:t>
    </dgm:pt>
    <dgm:pt modelId="{53AE90FA-9B1D-7847-A008-B9D003224815}">
      <dgm:prSet/>
      <dgm:spPr/>
      <dgm:t>
        <a:bodyPr/>
        <a:lstStyle/>
        <a:p>
          <a:pPr rtl="0"/>
          <a:r>
            <a:rPr lang="en-US" dirty="0" smtClean="0"/>
            <a:t>Although we cannot be certain (i.e., 100% confident) that the true mean is in this interval, 95% of intervals formed by taking random samples from the target population in this manner will contain the true mean</a:t>
          </a:r>
          <a:endParaRPr lang="en-US" dirty="0"/>
        </a:p>
      </dgm:t>
    </dgm:pt>
    <dgm:pt modelId="{DBDEA1C3-9976-0C41-8313-E161683A4F5A}" type="parTrans" cxnId="{B98B1BF1-EB23-B248-A1CB-3B3C7881C311}">
      <dgm:prSet/>
      <dgm:spPr/>
      <dgm:t>
        <a:bodyPr/>
        <a:lstStyle/>
        <a:p>
          <a:endParaRPr lang="en-US"/>
        </a:p>
      </dgm:t>
    </dgm:pt>
    <dgm:pt modelId="{F52C3CAB-6C40-0040-868B-7CC42A181EB5}" type="sibTrans" cxnId="{B98B1BF1-EB23-B248-A1CB-3B3C7881C311}">
      <dgm:prSet/>
      <dgm:spPr/>
      <dgm:t>
        <a:bodyPr/>
        <a:lstStyle/>
        <a:p>
          <a:endParaRPr lang="en-US"/>
        </a:p>
      </dgm:t>
    </dgm:pt>
    <dgm:pt modelId="{226A4DC0-8AB2-514E-8B15-25DB75CB85AF}" type="pres">
      <dgm:prSet presAssocID="{5225DA33-0479-9C44-B89C-B758E812D94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3715514-A89C-C34B-BB46-98C5F5AB1847}" type="pres">
      <dgm:prSet presAssocID="{15675E5A-F368-A540-B2BB-08D18E9F29B3}" presName="thickLine" presStyleLbl="alignNode1" presStyleIdx="0" presStyleCnt="2"/>
      <dgm:spPr/>
    </dgm:pt>
    <dgm:pt modelId="{D76D9217-5DE2-3E4C-B98F-55AF26AA9A41}" type="pres">
      <dgm:prSet presAssocID="{15675E5A-F368-A540-B2BB-08D18E9F29B3}" presName="horz1" presStyleCnt="0"/>
      <dgm:spPr/>
    </dgm:pt>
    <dgm:pt modelId="{15F3231D-01C7-7C4E-A6A7-373F0EB52963}" type="pres">
      <dgm:prSet presAssocID="{15675E5A-F368-A540-B2BB-08D18E9F29B3}" presName="tx1" presStyleLbl="revTx" presStyleIdx="0" presStyleCnt="2"/>
      <dgm:spPr/>
      <dgm:t>
        <a:bodyPr/>
        <a:lstStyle/>
        <a:p>
          <a:endParaRPr lang="en-US"/>
        </a:p>
      </dgm:t>
    </dgm:pt>
    <dgm:pt modelId="{DCD46F43-C26A-0B43-B86F-E517D2927472}" type="pres">
      <dgm:prSet presAssocID="{15675E5A-F368-A540-B2BB-08D18E9F29B3}" presName="vert1" presStyleCnt="0"/>
      <dgm:spPr/>
    </dgm:pt>
    <dgm:pt modelId="{05FE1FAA-5780-7A4D-A0AE-2B84C4EE4811}" type="pres">
      <dgm:prSet presAssocID="{53AE90FA-9B1D-7847-A008-B9D003224815}" presName="thickLine" presStyleLbl="alignNode1" presStyleIdx="1" presStyleCnt="2"/>
      <dgm:spPr/>
    </dgm:pt>
    <dgm:pt modelId="{14C12E6A-BCEC-DB4C-91D0-4446F1CBDCFE}" type="pres">
      <dgm:prSet presAssocID="{53AE90FA-9B1D-7847-A008-B9D003224815}" presName="horz1" presStyleCnt="0"/>
      <dgm:spPr/>
    </dgm:pt>
    <dgm:pt modelId="{D2C20314-7451-0C4A-A699-89454CB0227F}" type="pres">
      <dgm:prSet presAssocID="{53AE90FA-9B1D-7847-A008-B9D003224815}" presName="tx1" presStyleLbl="revTx" presStyleIdx="1" presStyleCnt="2"/>
      <dgm:spPr/>
      <dgm:t>
        <a:bodyPr/>
        <a:lstStyle/>
        <a:p>
          <a:endParaRPr lang="en-US"/>
        </a:p>
      </dgm:t>
    </dgm:pt>
    <dgm:pt modelId="{AE87A570-15C7-E742-A7BF-23B14F715D9D}" type="pres">
      <dgm:prSet presAssocID="{53AE90FA-9B1D-7847-A008-B9D003224815}" presName="vert1" presStyleCnt="0"/>
      <dgm:spPr/>
    </dgm:pt>
  </dgm:ptLst>
  <dgm:cxnLst>
    <dgm:cxn modelId="{6FF0EF6D-7ED6-174E-ABDF-BFA8BB714693}" type="presOf" srcId="{53AE90FA-9B1D-7847-A008-B9D003224815}" destId="{D2C20314-7451-0C4A-A699-89454CB0227F}" srcOrd="0" destOrd="0" presId="urn:microsoft.com/office/officeart/2008/layout/LinedList"/>
    <dgm:cxn modelId="{B98B1BF1-EB23-B248-A1CB-3B3C7881C311}" srcId="{5225DA33-0479-9C44-B89C-B758E812D94B}" destId="{53AE90FA-9B1D-7847-A008-B9D003224815}" srcOrd="1" destOrd="0" parTransId="{DBDEA1C3-9976-0C41-8313-E161683A4F5A}" sibTransId="{F52C3CAB-6C40-0040-868B-7CC42A181EB5}"/>
    <dgm:cxn modelId="{3A94CFD9-B841-D64E-BEF0-15C105358D7E}" type="presOf" srcId="{15675E5A-F368-A540-B2BB-08D18E9F29B3}" destId="{15F3231D-01C7-7C4E-A6A7-373F0EB52963}" srcOrd="0" destOrd="0" presId="urn:microsoft.com/office/officeart/2008/layout/LinedList"/>
    <dgm:cxn modelId="{ED36CE78-0D07-CA4E-9FB6-BCD2163C91AF}" type="presOf" srcId="{5225DA33-0479-9C44-B89C-B758E812D94B}" destId="{226A4DC0-8AB2-514E-8B15-25DB75CB85AF}" srcOrd="0" destOrd="0" presId="urn:microsoft.com/office/officeart/2008/layout/LinedList"/>
    <dgm:cxn modelId="{27238324-AA9F-354C-AC92-86899A747A72}" srcId="{5225DA33-0479-9C44-B89C-B758E812D94B}" destId="{15675E5A-F368-A540-B2BB-08D18E9F29B3}" srcOrd="0" destOrd="0" parTransId="{52286DFB-5B37-D342-9754-76DBCD5FE18E}" sibTransId="{F332611F-6622-B84D-8391-31C251F55F63}"/>
    <dgm:cxn modelId="{A83175CC-2C9A-4D4D-A389-30B2662D23CB}" type="presParOf" srcId="{226A4DC0-8AB2-514E-8B15-25DB75CB85AF}" destId="{43715514-A89C-C34B-BB46-98C5F5AB1847}" srcOrd="0" destOrd="0" presId="urn:microsoft.com/office/officeart/2008/layout/LinedList"/>
    <dgm:cxn modelId="{E912CFD9-5B12-6041-8FCC-E05D82ADBFD2}" type="presParOf" srcId="{226A4DC0-8AB2-514E-8B15-25DB75CB85AF}" destId="{D76D9217-5DE2-3E4C-B98F-55AF26AA9A41}" srcOrd="1" destOrd="0" presId="urn:microsoft.com/office/officeart/2008/layout/LinedList"/>
    <dgm:cxn modelId="{B6F00A8B-1564-4042-B340-30063881424C}" type="presParOf" srcId="{D76D9217-5DE2-3E4C-B98F-55AF26AA9A41}" destId="{15F3231D-01C7-7C4E-A6A7-373F0EB52963}" srcOrd="0" destOrd="0" presId="urn:microsoft.com/office/officeart/2008/layout/LinedList"/>
    <dgm:cxn modelId="{B7EB8079-A892-324D-9CB2-87D0CB027655}" type="presParOf" srcId="{D76D9217-5DE2-3E4C-B98F-55AF26AA9A41}" destId="{DCD46F43-C26A-0B43-B86F-E517D2927472}" srcOrd="1" destOrd="0" presId="urn:microsoft.com/office/officeart/2008/layout/LinedList"/>
    <dgm:cxn modelId="{2CCA5C4E-3D0B-2F43-A525-DF947EA0CA6E}" type="presParOf" srcId="{226A4DC0-8AB2-514E-8B15-25DB75CB85AF}" destId="{05FE1FAA-5780-7A4D-A0AE-2B84C4EE4811}" srcOrd="2" destOrd="0" presId="urn:microsoft.com/office/officeart/2008/layout/LinedList"/>
    <dgm:cxn modelId="{3EA94F2E-5DED-6D43-8458-1AE26DE1F2C5}" type="presParOf" srcId="{226A4DC0-8AB2-514E-8B15-25DB75CB85AF}" destId="{14C12E6A-BCEC-DB4C-91D0-4446F1CBDCFE}" srcOrd="3" destOrd="0" presId="urn:microsoft.com/office/officeart/2008/layout/LinedList"/>
    <dgm:cxn modelId="{CF5FAC90-A3BF-964D-9B99-8AC148DA8575}" type="presParOf" srcId="{14C12E6A-BCEC-DB4C-91D0-4446F1CBDCFE}" destId="{D2C20314-7451-0C4A-A699-89454CB0227F}" srcOrd="0" destOrd="0" presId="urn:microsoft.com/office/officeart/2008/layout/LinedList"/>
    <dgm:cxn modelId="{FF95D7A4-8191-A843-AA75-AAB8E2B21309}" type="presParOf" srcId="{14C12E6A-BCEC-DB4C-91D0-4446F1CBDCFE}" destId="{AE87A570-15C7-E742-A7BF-23B14F715D9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543038-F271-B44C-A609-61624E5FF5AB}" type="doc">
      <dgm:prSet loTypeId="urn:microsoft.com/office/officeart/2005/8/layout/pyramid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3ED68C-9BEB-2D4C-9A9D-4FF7F696211E}">
      <dgm:prSet/>
      <dgm:spPr/>
      <dgm:t>
        <a:bodyPr/>
        <a:lstStyle/>
        <a:p>
          <a:pPr rtl="0"/>
          <a:r>
            <a:rPr lang="en-US" smtClean="0"/>
            <a:t>Estimation</a:t>
          </a:r>
          <a:endParaRPr lang="en-US" dirty="0"/>
        </a:p>
      </dgm:t>
    </dgm:pt>
    <dgm:pt modelId="{9F38B551-A426-E94C-BBA8-F4C2318589D2}" type="parTrans" cxnId="{27AAEF74-B392-6E4B-B302-2E38EAD6547A}">
      <dgm:prSet/>
      <dgm:spPr/>
      <dgm:t>
        <a:bodyPr/>
        <a:lstStyle/>
        <a:p>
          <a:endParaRPr lang="en-US"/>
        </a:p>
      </dgm:t>
    </dgm:pt>
    <dgm:pt modelId="{78C07CA1-B586-F244-AA77-DDAA5D980254}" type="sibTrans" cxnId="{27AAEF74-B392-6E4B-B302-2E38EAD6547A}">
      <dgm:prSet/>
      <dgm:spPr/>
      <dgm:t>
        <a:bodyPr/>
        <a:lstStyle/>
        <a:p>
          <a:endParaRPr lang="en-US"/>
        </a:p>
      </dgm:t>
    </dgm:pt>
    <dgm:pt modelId="{1CE252B9-E661-E545-A43D-AF9F6C107A4B}">
      <dgm:prSet/>
      <dgm:spPr/>
      <dgm:t>
        <a:bodyPr/>
        <a:lstStyle/>
        <a:p>
          <a:pPr rtl="0"/>
          <a:r>
            <a:rPr lang="en-US" smtClean="0"/>
            <a:t>End of Presentation</a:t>
          </a:r>
          <a:endParaRPr lang="en-US"/>
        </a:p>
      </dgm:t>
    </dgm:pt>
    <dgm:pt modelId="{F41F37CF-2695-E841-8D68-F7A0788E8A48}" type="parTrans" cxnId="{22084601-BF09-3748-9512-68D73C701C0D}">
      <dgm:prSet/>
      <dgm:spPr/>
      <dgm:t>
        <a:bodyPr/>
        <a:lstStyle/>
        <a:p>
          <a:endParaRPr lang="en-US"/>
        </a:p>
      </dgm:t>
    </dgm:pt>
    <dgm:pt modelId="{76A7FDA8-7558-F046-9383-FC32324FCF58}" type="sibTrans" cxnId="{22084601-BF09-3748-9512-68D73C701C0D}">
      <dgm:prSet/>
      <dgm:spPr/>
      <dgm:t>
        <a:bodyPr/>
        <a:lstStyle/>
        <a:p>
          <a:endParaRPr lang="en-US"/>
        </a:p>
      </dgm:t>
    </dgm:pt>
    <dgm:pt modelId="{1BD4007E-106D-184C-930C-DA383DE887FC}" type="pres">
      <dgm:prSet presAssocID="{F8543038-F271-B44C-A609-61624E5FF5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EFE25D-18DC-C347-AD87-891706CB57A3}" type="pres">
      <dgm:prSet presAssocID="{A13ED68C-9BEB-2D4C-9A9D-4FF7F696211E}" presName="Name8" presStyleCnt="0"/>
      <dgm:spPr/>
    </dgm:pt>
    <dgm:pt modelId="{84DC221C-8ADF-8F4C-A4AB-1ED1486C2BAB}" type="pres">
      <dgm:prSet presAssocID="{A13ED68C-9BEB-2D4C-9A9D-4FF7F696211E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2C436E-4AC4-9B44-A458-C394BA2F8995}" type="pres">
      <dgm:prSet presAssocID="{A13ED68C-9BEB-2D4C-9A9D-4FF7F69621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6D29C-3EAE-224F-8EC6-90837AC9132C}" type="pres">
      <dgm:prSet presAssocID="{1CE252B9-E661-E545-A43D-AF9F6C107A4B}" presName="Name8" presStyleCnt="0"/>
      <dgm:spPr/>
    </dgm:pt>
    <dgm:pt modelId="{570ECD48-A719-8C40-9E13-BDECC43874A0}" type="pres">
      <dgm:prSet presAssocID="{1CE252B9-E661-E545-A43D-AF9F6C107A4B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3425F1-0D5A-7542-A13F-309B4F9FFBD7}" type="pres">
      <dgm:prSet presAssocID="{1CE252B9-E661-E545-A43D-AF9F6C107A4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E31F5A-150A-1A45-BB52-CCEF7C456FAD}" type="presOf" srcId="{A13ED68C-9BEB-2D4C-9A9D-4FF7F696211E}" destId="{2E2C436E-4AC4-9B44-A458-C394BA2F8995}" srcOrd="1" destOrd="0" presId="urn:microsoft.com/office/officeart/2005/8/layout/pyramid1"/>
    <dgm:cxn modelId="{27AAEF74-B392-6E4B-B302-2E38EAD6547A}" srcId="{F8543038-F271-B44C-A609-61624E5FF5AB}" destId="{A13ED68C-9BEB-2D4C-9A9D-4FF7F696211E}" srcOrd="0" destOrd="0" parTransId="{9F38B551-A426-E94C-BBA8-F4C2318589D2}" sibTransId="{78C07CA1-B586-F244-AA77-DDAA5D980254}"/>
    <dgm:cxn modelId="{F4405087-D90B-8544-9C85-AB762158988D}" type="presOf" srcId="{1CE252B9-E661-E545-A43D-AF9F6C107A4B}" destId="{570ECD48-A719-8C40-9E13-BDECC43874A0}" srcOrd="0" destOrd="0" presId="urn:microsoft.com/office/officeart/2005/8/layout/pyramid1"/>
    <dgm:cxn modelId="{22084601-BF09-3748-9512-68D73C701C0D}" srcId="{F8543038-F271-B44C-A609-61624E5FF5AB}" destId="{1CE252B9-E661-E545-A43D-AF9F6C107A4B}" srcOrd="1" destOrd="0" parTransId="{F41F37CF-2695-E841-8D68-F7A0788E8A48}" sibTransId="{76A7FDA8-7558-F046-9383-FC32324FCF58}"/>
    <dgm:cxn modelId="{4DCB838E-03D3-DC4F-BD06-3F47FAD74CD2}" type="presOf" srcId="{F8543038-F271-B44C-A609-61624E5FF5AB}" destId="{1BD4007E-106D-184C-930C-DA383DE887FC}" srcOrd="0" destOrd="0" presId="urn:microsoft.com/office/officeart/2005/8/layout/pyramid1"/>
    <dgm:cxn modelId="{D03C4A7A-F5F3-324F-84CF-46C27C46A58E}" type="presOf" srcId="{A13ED68C-9BEB-2D4C-9A9D-4FF7F696211E}" destId="{84DC221C-8ADF-8F4C-A4AB-1ED1486C2BAB}" srcOrd="0" destOrd="0" presId="urn:microsoft.com/office/officeart/2005/8/layout/pyramid1"/>
    <dgm:cxn modelId="{873012F3-0610-F74B-96BC-9B558ED86F44}" type="presOf" srcId="{1CE252B9-E661-E545-A43D-AF9F6C107A4B}" destId="{8B3425F1-0D5A-7542-A13F-309B4F9FFBD7}" srcOrd="1" destOrd="0" presId="urn:microsoft.com/office/officeart/2005/8/layout/pyramid1"/>
    <dgm:cxn modelId="{8045FD23-C603-794C-A41D-E57267BD38C0}" type="presParOf" srcId="{1BD4007E-106D-184C-930C-DA383DE887FC}" destId="{51EFE25D-18DC-C347-AD87-891706CB57A3}" srcOrd="0" destOrd="0" presId="urn:microsoft.com/office/officeart/2005/8/layout/pyramid1"/>
    <dgm:cxn modelId="{F1E6963E-3284-9044-BD74-9B506D781141}" type="presParOf" srcId="{51EFE25D-18DC-C347-AD87-891706CB57A3}" destId="{84DC221C-8ADF-8F4C-A4AB-1ED1486C2BAB}" srcOrd="0" destOrd="0" presId="urn:microsoft.com/office/officeart/2005/8/layout/pyramid1"/>
    <dgm:cxn modelId="{26851AB6-BF68-4E4E-865B-72EC6322EB2D}" type="presParOf" srcId="{51EFE25D-18DC-C347-AD87-891706CB57A3}" destId="{2E2C436E-4AC4-9B44-A458-C394BA2F8995}" srcOrd="1" destOrd="0" presId="urn:microsoft.com/office/officeart/2005/8/layout/pyramid1"/>
    <dgm:cxn modelId="{F4EE2921-C73F-8F44-977F-F90B5F46B18E}" type="presParOf" srcId="{1BD4007E-106D-184C-930C-DA383DE887FC}" destId="{22E6D29C-3EAE-224F-8EC6-90837AC9132C}" srcOrd="1" destOrd="0" presId="urn:microsoft.com/office/officeart/2005/8/layout/pyramid1"/>
    <dgm:cxn modelId="{E605B368-C595-7646-B214-872FEA5BF38C}" type="presParOf" srcId="{22E6D29C-3EAE-224F-8EC6-90837AC9132C}" destId="{570ECD48-A719-8C40-9E13-BDECC43874A0}" srcOrd="0" destOrd="0" presId="urn:microsoft.com/office/officeart/2005/8/layout/pyramid1"/>
    <dgm:cxn modelId="{51586BD0-C256-3C46-AA75-10B824206E00}" type="presParOf" srcId="{22E6D29C-3EAE-224F-8EC6-90837AC9132C}" destId="{8B3425F1-0D5A-7542-A13F-309B4F9FFBD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C86E72-10F7-7A49-9DD2-B8CA72F171E1}">
      <dsp:nvSpPr>
        <dsp:cNvPr id="0" name=""/>
        <dsp:cNvSpPr/>
      </dsp:nvSpPr>
      <dsp:spPr>
        <a:xfrm>
          <a:off x="3751653" y="1974884"/>
          <a:ext cx="1899108" cy="903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915"/>
              </a:lnTo>
              <a:lnTo>
                <a:pt x="1899108" y="615915"/>
              </a:lnTo>
              <a:lnTo>
                <a:pt x="1899108" y="90380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1598A-211F-6348-A51A-0E6493D9300F}">
      <dsp:nvSpPr>
        <dsp:cNvPr id="0" name=""/>
        <dsp:cNvSpPr/>
      </dsp:nvSpPr>
      <dsp:spPr>
        <a:xfrm>
          <a:off x="1852545" y="1974884"/>
          <a:ext cx="1899108" cy="903802"/>
        </a:xfrm>
        <a:custGeom>
          <a:avLst/>
          <a:gdLst/>
          <a:ahLst/>
          <a:cxnLst/>
          <a:rect l="0" t="0" r="0" b="0"/>
          <a:pathLst>
            <a:path>
              <a:moveTo>
                <a:pt x="1899108" y="0"/>
              </a:moveTo>
              <a:lnTo>
                <a:pt x="1899108" y="615915"/>
              </a:lnTo>
              <a:lnTo>
                <a:pt x="0" y="615915"/>
              </a:lnTo>
              <a:lnTo>
                <a:pt x="0" y="90380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B16FE-0FAB-0546-8519-42ED1B7BBAE9}">
      <dsp:nvSpPr>
        <dsp:cNvPr id="0" name=""/>
        <dsp:cNvSpPr/>
      </dsp:nvSpPr>
      <dsp:spPr>
        <a:xfrm>
          <a:off x="2197837" y="1538"/>
          <a:ext cx="3107631" cy="19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C75923-F16E-9A48-9347-9464D8E2EB4D}">
      <dsp:nvSpPr>
        <dsp:cNvPr id="0" name=""/>
        <dsp:cNvSpPr/>
      </dsp:nvSpPr>
      <dsp:spPr>
        <a:xfrm>
          <a:off x="2543130" y="329566"/>
          <a:ext cx="3107631" cy="1973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2"/>
              </a:solidFill>
            </a:rPr>
            <a:t>Estimation is a way to estimate a population parameter based on measuring a sample. It can be expressed in two ways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2600927" y="387363"/>
        <a:ext cx="2992037" cy="1857752"/>
      </dsp:txXfrm>
    </dsp:sp>
    <dsp:sp modelId="{C8FD8C55-33DD-0A4B-9923-90FD8F6D4828}">
      <dsp:nvSpPr>
        <dsp:cNvPr id="0" name=""/>
        <dsp:cNvSpPr/>
      </dsp:nvSpPr>
      <dsp:spPr>
        <a:xfrm>
          <a:off x="298729" y="2878687"/>
          <a:ext cx="3107631" cy="19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5BF415-A227-3C43-9EF0-2D60388FC0AE}">
      <dsp:nvSpPr>
        <dsp:cNvPr id="0" name=""/>
        <dsp:cNvSpPr/>
      </dsp:nvSpPr>
      <dsp:spPr>
        <a:xfrm>
          <a:off x="644022" y="3206715"/>
          <a:ext cx="3107631" cy="1973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1F497D"/>
              </a:solidFill>
            </a:rPr>
            <a:t>A point estimate of a population parameter is a single value of a statistic, e.g., the sample mean is a point estimate of the population mean μ </a:t>
          </a:r>
          <a:endParaRPr lang="en-US" sz="2000" kern="1200" dirty="0">
            <a:solidFill>
              <a:srgbClr val="1F497D"/>
            </a:solidFill>
          </a:endParaRPr>
        </a:p>
      </dsp:txBody>
      <dsp:txXfrm>
        <a:off x="701819" y="3264512"/>
        <a:ext cx="2992037" cy="1857752"/>
      </dsp:txXfrm>
    </dsp:sp>
    <dsp:sp modelId="{A5AE5F77-1FD7-1349-BF8E-174FF78C79D2}">
      <dsp:nvSpPr>
        <dsp:cNvPr id="0" name=""/>
        <dsp:cNvSpPr/>
      </dsp:nvSpPr>
      <dsp:spPr>
        <a:xfrm>
          <a:off x="4096946" y="2878687"/>
          <a:ext cx="3107631" cy="19733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EC5532-BCD1-404D-B42B-60EC21F1E830}">
      <dsp:nvSpPr>
        <dsp:cNvPr id="0" name=""/>
        <dsp:cNvSpPr/>
      </dsp:nvSpPr>
      <dsp:spPr>
        <a:xfrm>
          <a:off x="4442238" y="3206715"/>
          <a:ext cx="3107631" cy="19733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1F497D"/>
              </a:solidFill>
            </a:rPr>
            <a:t>An interval estimate, e.g., confidence interval, is defined by two numbers, between which a population parameter lies</a:t>
          </a:r>
          <a:endParaRPr lang="en-US" sz="2000" kern="1200" dirty="0">
            <a:solidFill>
              <a:srgbClr val="1F497D"/>
            </a:solidFill>
          </a:endParaRPr>
        </a:p>
      </dsp:txBody>
      <dsp:txXfrm>
        <a:off x="4500035" y="3264512"/>
        <a:ext cx="2992037" cy="1857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4069A-CCD7-5A44-ADF8-E2B2ED765A16}">
      <dsp:nvSpPr>
        <dsp:cNvPr id="0" name=""/>
        <dsp:cNvSpPr/>
      </dsp:nvSpPr>
      <dsp:spPr>
        <a:xfrm rot="5400000">
          <a:off x="-277910" y="281144"/>
          <a:ext cx="1852736" cy="129691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1</a:t>
          </a:r>
          <a:endParaRPr lang="en-US" sz="3600" kern="1200" dirty="0"/>
        </a:p>
      </dsp:txBody>
      <dsp:txXfrm rot="-5400000">
        <a:off x="1" y="651692"/>
        <a:ext cx="1296915" cy="555821"/>
      </dsp:txXfrm>
    </dsp:sp>
    <dsp:sp modelId="{A76D743E-1BAD-CD4D-B850-06CD072EE870}">
      <dsp:nvSpPr>
        <dsp:cNvPr id="0" name=""/>
        <dsp:cNvSpPr/>
      </dsp:nvSpPr>
      <dsp:spPr>
        <a:xfrm rot="5400000">
          <a:off x="4008718" y="-2708569"/>
          <a:ext cx="1204278" cy="66278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rgbClr val="1F497D"/>
              </a:solidFill>
            </a:rPr>
            <a:t>Obtain the point estimate of the parameter. This is usually the sample mean or sample proportion.</a:t>
          </a:r>
          <a:endParaRPr lang="en-US" sz="2800" kern="1200" dirty="0">
            <a:solidFill>
              <a:srgbClr val="1F497D"/>
            </a:solidFill>
          </a:endParaRPr>
        </a:p>
      </dsp:txBody>
      <dsp:txXfrm rot="-5400000">
        <a:off x="1296915" y="62022"/>
        <a:ext cx="6569096" cy="1086702"/>
      </dsp:txXfrm>
    </dsp:sp>
    <dsp:sp modelId="{BF503AE2-DE45-754D-AAC8-D6D9EF08B71A}">
      <dsp:nvSpPr>
        <dsp:cNvPr id="0" name=""/>
        <dsp:cNvSpPr/>
      </dsp:nvSpPr>
      <dsp:spPr>
        <a:xfrm rot="5400000">
          <a:off x="-277910" y="1942342"/>
          <a:ext cx="1852736" cy="129691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2</a:t>
          </a:r>
          <a:endParaRPr lang="en-US" sz="3600" kern="1200" dirty="0"/>
        </a:p>
      </dsp:txBody>
      <dsp:txXfrm rot="-5400000">
        <a:off x="1" y="2312890"/>
        <a:ext cx="1296915" cy="555821"/>
      </dsp:txXfrm>
    </dsp:sp>
    <dsp:sp modelId="{D29D6CEF-7C37-EC42-904E-11941853FF65}">
      <dsp:nvSpPr>
        <dsp:cNvPr id="0" name=""/>
        <dsp:cNvSpPr/>
      </dsp:nvSpPr>
      <dsp:spPr>
        <a:xfrm rot="5400000">
          <a:off x="4008718" y="-1047371"/>
          <a:ext cx="1204278" cy="66278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rgbClr val="1F497D"/>
              </a:solidFill>
            </a:rPr>
            <a:t>Select a confidence level, e.g., 95% (alpha = .05)</a:t>
          </a:r>
          <a:endParaRPr lang="en-US" sz="2800" kern="1200" dirty="0">
            <a:solidFill>
              <a:srgbClr val="1F497D"/>
            </a:solidFill>
          </a:endParaRPr>
        </a:p>
      </dsp:txBody>
      <dsp:txXfrm rot="-5400000">
        <a:off x="1296915" y="1723220"/>
        <a:ext cx="6569096" cy="1086702"/>
      </dsp:txXfrm>
    </dsp:sp>
    <dsp:sp modelId="{64BDC8E8-3E60-7E45-8504-75AEE39AF4AC}">
      <dsp:nvSpPr>
        <dsp:cNvPr id="0" name=""/>
        <dsp:cNvSpPr/>
      </dsp:nvSpPr>
      <dsp:spPr>
        <a:xfrm rot="5400000">
          <a:off x="-277910" y="3603540"/>
          <a:ext cx="1852736" cy="1296915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</a:t>
          </a:r>
          <a:endParaRPr lang="en-US" sz="3600" kern="1200" dirty="0"/>
        </a:p>
      </dsp:txBody>
      <dsp:txXfrm rot="-5400000">
        <a:off x="1" y="3974088"/>
        <a:ext cx="1296915" cy="555821"/>
      </dsp:txXfrm>
    </dsp:sp>
    <dsp:sp modelId="{D19C8B3E-99AA-8D49-9582-AD41F97CAADF}">
      <dsp:nvSpPr>
        <dsp:cNvPr id="0" name=""/>
        <dsp:cNvSpPr/>
      </dsp:nvSpPr>
      <dsp:spPr>
        <a:xfrm rot="5400000">
          <a:off x="4008718" y="613826"/>
          <a:ext cx="1204278" cy="66278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rgbClr val="1F497D"/>
              </a:solidFill>
            </a:rPr>
            <a:t>Calculate the confidence interval for the unknown population parameter</a:t>
          </a:r>
          <a:endParaRPr lang="en-US" sz="2800" kern="1200" dirty="0">
            <a:solidFill>
              <a:srgbClr val="1F497D"/>
            </a:solidFill>
          </a:endParaRPr>
        </a:p>
      </dsp:txBody>
      <dsp:txXfrm rot="-5400000">
        <a:off x="1296915" y="3384417"/>
        <a:ext cx="6569096" cy="10867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1878C-7151-AB4F-9425-8791ACD9EB7E}">
      <dsp:nvSpPr>
        <dsp:cNvPr id="0" name=""/>
        <dsp:cNvSpPr/>
      </dsp:nvSpPr>
      <dsp:spPr>
        <a:xfrm>
          <a:off x="1558208" y="298123"/>
          <a:ext cx="4674791" cy="2809124"/>
        </a:xfrm>
        <a:prstGeom prst="roundRect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1" t="-15505" r="301" b="-2495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D4F2D3-6D4D-AF46-8762-06826D4B3DB2}">
      <dsp:nvSpPr>
        <dsp:cNvPr id="0" name=""/>
        <dsp:cNvSpPr/>
      </dsp:nvSpPr>
      <dsp:spPr>
        <a:xfrm>
          <a:off x="2093" y="3109245"/>
          <a:ext cx="7920612" cy="2230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 smtClean="0"/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95% CI = 50 ± 1.96*(10/√100) = 50 ± 1.96*1 = 48.04, 51.96</a:t>
          </a:r>
        </a:p>
      </dsp:txBody>
      <dsp:txXfrm>
        <a:off x="2093" y="3109245"/>
        <a:ext cx="7920612" cy="22309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15514-A89C-C34B-BB46-98C5F5AB1847}">
      <dsp:nvSpPr>
        <dsp:cNvPr id="0" name=""/>
        <dsp:cNvSpPr/>
      </dsp:nvSpPr>
      <dsp:spPr>
        <a:xfrm>
          <a:off x="0" y="0"/>
          <a:ext cx="79248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F3231D-01C7-7C4E-A6A7-373F0EB52963}">
      <dsp:nvSpPr>
        <dsp:cNvPr id="0" name=""/>
        <dsp:cNvSpPr/>
      </dsp:nvSpPr>
      <dsp:spPr>
        <a:xfrm>
          <a:off x="0" y="0"/>
          <a:ext cx="7924800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We are 95% confident that the true population mean is between 48.04 and 51.96</a:t>
          </a:r>
          <a:endParaRPr lang="en-US" sz="3300" kern="1200" dirty="0"/>
        </a:p>
      </dsp:txBody>
      <dsp:txXfrm>
        <a:off x="0" y="0"/>
        <a:ext cx="7924800" cy="2552700"/>
      </dsp:txXfrm>
    </dsp:sp>
    <dsp:sp modelId="{05FE1FAA-5780-7A4D-A0AE-2B84C4EE4811}">
      <dsp:nvSpPr>
        <dsp:cNvPr id="0" name=""/>
        <dsp:cNvSpPr/>
      </dsp:nvSpPr>
      <dsp:spPr>
        <a:xfrm>
          <a:off x="0" y="2552700"/>
          <a:ext cx="79248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C20314-7451-0C4A-A699-89454CB0227F}">
      <dsp:nvSpPr>
        <dsp:cNvPr id="0" name=""/>
        <dsp:cNvSpPr/>
      </dsp:nvSpPr>
      <dsp:spPr>
        <a:xfrm>
          <a:off x="0" y="2552700"/>
          <a:ext cx="7924800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Although we cannot be certain (i.e., 100% confident) that the true mean is in this interval, 95% of intervals formed by taking random samples from the target population in this manner will contain the true mean</a:t>
          </a:r>
          <a:endParaRPr lang="en-US" sz="3300" kern="1200" dirty="0"/>
        </a:p>
      </dsp:txBody>
      <dsp:txXfrm>
        <a:off x="0" y="2552700"/>
        <a:ext cx="7924800" cy="25527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C221C-8ADF-8F4C-A4AB-1ED1486C2BAB}">
      <dsp:nvSpPr>
        <dsp:cNvPr id="0" name=""/>
        <dsp:cNvSpPr/>
      </dsp:nvSpPr>
      <dsp:spPr>
        <a:xfrm>
          <a:off x="2057400" y="0"/>
          <a:ext cx="41148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Estimation</a:t>
          </a:r>
          <a:endParaRPr lang="en-US" sz="6500" kern="1200" dirty="0"/>
        </a:p>
      </dsp:txBody>
      <dsp:txXfrm>
        <a:off x="2057400" y="0"/>
        <a:ext cx="4114800" cy="2910681"/>
      </dsp:txXfrm>
    </dsp:sp>
    <dsp:sp modelId="{570ECD48-A719-8C40-9E13-BDECC43874A0}">
      <dsp:nvSpPr>
        <dsp:cNvPr id="0" name=""/>
        <dsp:cNvSpPr/>
      </dsp:nvSpPr>
      <dsp:spPr>
        <a:xfrm>
          <a:off x="0" y="2910681"/>
          <a:ext cx="8229600" cy="2910681"/>
        </a:xfrm>
        <a:prstGeom prst="trapezoid">
          <a:avLst>
            <a:gd name="adj" fmla="val 70684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smtClean="0"/>
            <a:t>End of Presentation</a:t>
          </a:r>
          <a:endParaRPr lang="en-US" sz="6500" kern="1200"/>
        </a:p>
      </dsp:txBody>
      <dsp:txXfrm>
        <a:off x="1440179" y="2910681"/>
        <a:ext cx="5349240" cy="2910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52747-AACE-4AB3-AD6C-7312DB1EC921}" type="datetimeFigureOut">
              <a:rPr lang="en-US" smtClean="0"/>
              <a:t>3/21/14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0BF41-17FD-43F1-B3B5-5D96A472EB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82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D3853-3188-4398-ABA6-307A6729E8D4}" type="datetime1">
              <a:rPr lang="en-US" smtClean="0"/>
              <a:t>3/21/14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807B9-823A-44D3-A830-9795654C6833}" type="datetime1">
              <a:rPr lang="en-US" smtClean="0"/>
              <a:t>3/21/14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4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3463-EF26-4505-A3D6-0AEDC3E83E98}" type="datetime1">
              <a:rPr lang="en-US" smtClean="0"/>
              <a:t>3/21/14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6679-7B7E-454E-A95C-517422D3966C}" type="datetime1">
              <a:rPr lang="en-US" smtClean="0"/>
              <a:t>3/21/14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0070E-D363-4A9C-B911-D9A463825519}" type="datetime1">
              <a:rPr lang="en-US" smtClean="0"/>
              <a:t>3/21/14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230E1-7F74-4E93-A867-A38B563B8581}" type="datetime1">
              <a:rPr lang="en-US" smtClean="0"/>
              <a:t>3/21/14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9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6A8B3-707A-4C07-A3A9-C9341EB252BF}" type="datetime1">
              <a:rPr lang="en-US" smtClean="0"/>
              <a:t>3/21/14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16A4-BEE0-4D5E-9504-098B3B1FCA6F}" type="datetime1">
              <a:rPr lang="en-US" smtClean="0"/>
              <a:t>3/21/14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7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DDE4-DA66-47F5-B123-60C0B0D7E1BE}" type="datetime1">
              <a:rPr lang="en-US" smtClean="0"/>
              <a:t>3/21/14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0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7D93-0BE6-4CF8-9B57-C245C6C87181}" type="datetime1">
              <a:rPr lang="en-US" smtClean="0"/>
              <a:t>3/21/14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5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6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F85E7-6387-462E-9934-6C92A8736218}" type="datetime1">
              <a:rPr lang="en-US" smtClean="0"/>
              <a:t>3/21/14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by Alfred P. Rovai, Jason D. Baker, and Michael K. Ponton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E74-9504-4F08-A931-E4840DD8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0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oleObject" Target="../embeddings/oleObject5.bin"/><Relationship Id="rId5" Type="http://schemas.openxmlformats.org/officeDocument/2006/relationships/image" Target="../media/image8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0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abcnews.go.com/US/PollVaul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Statistical Fundamentals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Using Microsoft Excel for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Univariate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and Bivariate Analysis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Alfred P. Rovai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2362201"/>
            <a:ext cx="5257800" cy="19811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Estimation</a:t>
            </a: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PowerPoint Prepared by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Alfred P. Rovai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pic>
        <p:nvPicPr>
          <p:cNvPr id="10" name="Picture 9" descr="watertree press logo 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19600"/>
            <a:ext cx="2133600" cy="7234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5791200"/>
            <a:ext cx="701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imes New Roman"/>
                <a:cs typeface="Times New Roman"/>
              </a:rPr>
              <a:t>Microsoft® Excel® Screen Prints Courtesy of Microsoft Corporation.</a:t>
            </a:r>
          </a:p>
        </p:txBody>
      </p:sp>
      <p:pic>
        <p:nvPicPr>
          <p:cNvPr id="8" name="Picture 7" descr="Kindle Cover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3999"/>
            <a:ext cx="2667000" cy="403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599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margin of error for the previous example is 1.96 units. What is the required sample size to be 95% confident that the estimate is within 1 unit of the true mean?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required sample is 385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 Continued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431678"/>
              </p:ext>
            </p:extLst>
          </p:nvPr>
        </p:nvGraphicFramePr>
        <p:xfrm>
          <a:off x="2362200" y="2819400"/>
          <a:ext cx="4748212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" imgW="1892300" imgH="406400" progId="Equation.3">
                  <p:embed/>
                </p:oleObj>
              </mc:Choice>
              <mc:Fallback>
                <p:oleObj name="Equation" r:id="rId3" imgW="18923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19400"/>
                        <a:ext cx="4748212" cy="10191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438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52578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800" dirty="0"/>
              <a:t>If the population standard </a:t>
            </a:r>
            <a:r>
              <a:rPr lang="en-US" sz="2800" dirty="0" smtClean="0"/>
              <a:t>deviation </a:t>
            </a:r>
            <a:r>
              <a:rPr lang="el-GR" sz="2800" dirty="0" smtClean="0">
                <a:cs typeface="Arial" charset="0"/>
                <a:sym typeface="Symbol" charset="0"/>
              </a:rPr>
              <a:t>σ</a:t>
            </a:r>
            <a:r>
              <a:rPr lang="en-US" sz="2800" dirty="0" smtClean="0">
                <a:sym typeface="Symbol" charset="0"/>
              </a:rPr>
              <a:t> </a:t>
            </a:r>
            <a:r>
              <a:rPr lang="en-US" sz="2800" dirty="0">
                <a:sym typeface="Symbol" charset="0"/>
              </a:rPr>
              <a:t>is unknown, </a:t>
            </a:r>
            <a:r>
              <a:rPr lang="en-US" sz="2800" dirty="0" smtClean="0">
                <a:sym typeface="Symbol" charset="0"/>
              </a:rPr>
              <a:t>use </a:t>
            </a:r>
            <a:r>
              <a:rPr lang="en-US" sz="2800" dirty="0">
                <a:sym typeface="Symbol" charset="0"/>
              </a:rPr>
              <a:t>the sample standard </a:t>
            </a:r>
            <a:r>
              <a:rPr lang="en-US" sz="2800" dirty="0" smtClean="0">
                <a:sym typeface="Symbol" charset="0"/>
              </a:rPr>
              <a:t>deviation </a:t>
            </a:r>
            <a:r>
              <a:rPr lang="en-US" sz="2800" i="1" dirty="0" smtClean="0">
                <a:sym typeface="Symbol" charset="0"/>
              </a:rPr>
              <a:t>S</a:t>
            </a:r>
            <a:r>
              <a:rPr lang="en-US" sz="2800" dirty="0" smtClean="0">
                <a:sym typeface="Symbol" charset="0"/>
              </a:rPr>
              <a:t> in calculating CI </a:t>
            </a:r>
            <a:endParaRPr lang="en-US" sz="2800" dirty="0">
              <a:sym typeface="Symbol" charset="0"/>
            </a:endParaRPr>
          </a:p>
          <a:p>
            <a:pPr lvl="1">
              <a:spcBef>
                <a:spcPct val="60000"/>
              </a:spcBef>
            </a:pPr>
            <a:r>
              <a:rPr lang="en-US" sz="2400" dirty="0">
                <a:sym typeface="Symbol" charset="0"/>
              </a:rPr>
              <a:t>This </a:t>
            </a:r>
            <a:r>
              <a:rPr lang="en-US" sz="2400" dirty="0" smtClean="0">
                <a:sym typeface="Symbol" charset="0"/>
              </a:rPr>
              <a:t>procedures increases uncertainty</a:t>
            </a:r>
            <a:r>
              <a:rPr lang="en-US" sz="2400" dirty="0">
                <a:sym typeface="Symbol" charset="0"/>
              </a:rPr>
              <a:t>, since</a:t>
            </a:r>
            <a:r>
              <a:rPr lang="en-US" sz="2400" i="1" dirty="0">
                <a:sym typeface="Symbol" charset="0"/>
              </a:rPr>
              <a:t> </a:t>
            </a:r>
            <a:r>
              <a:rPr lang="en-US" sz="2400" i="1" dirty="0" smtClean="0">
                <a:sym typeface="Symbol" charset="0"/>
              </a:rPr>
              <a:t>S </a:t>
            </a:r>
            <a:r>
              <a:rPr lang="en-US" sz="2400" dirty="0">
                <a:sym typeface="Symbol" charset="0"/>
              </a:rPr>
              <a:t>varies from sample to sample</a:t>
            </a:r>
          </a:p>
          <a:p>
            <a:pPr>
              <a:spcBef>
                <a:spcPct val="60000"/>
              </a:spcBef>
            </a:pPr>
            <a:r>
              <a:rPr lang="en-US" sz="2800" dirty="0">
                <a:solidFill>
                  <a:schemeClr val="bg1"/>
                </a:solidFill>
                <a:sym typeface="Symbol" charset="0"/>
              </a:rPr>
              <a:t>U</a:t>
            </a:r>
            <a:r>
              <a:rPr lang="en-US" sz="2800" dirty="0" smtClean="0">
                <a:solidFill>
                  <a:schemeClr val="bg1"/>
                </a:solidFill>
                <a:sym typeface="Symbol" charset="0"/>
              </a:rPr>
              <a:t>se </a:t>
            </a:r>
            <a:r>
              <a:rPr lang="en-US" sz="2800" dirty="0">
                <a:solidFill>
                  <a:schemeClr val="bg1"/>
                </a:solidFill>
                <a:sym typeface="Symbol" charset="0"/>
              </a:rPr>
              <a:t>the student</a:t>
            </a:r>
            <a:r>
              <a:rPr lang="ja-JP" altLang="en-US" sz="2800" dirty="0">
                <a:solidFill>
                  <a:schemeClr val="bg1"/>
                </a:solidFill>
                <a:latin typeface="Arial"/>
                <a:sym typeface="Symbol" charset="0"/>
              </a:rPr>
              <a:t>’</a:t>
            </a:r>
            <a:r>
              <a:rPr lang="en-US" sz="2800" dirty="0">
                <a:solidFill>
                  <a:schemeClr val="bg1"/>
                </a:solidFill>
                <a:sym typeface="Symbol" charset="0"/>
              </a:rPr>
              <a:t>s </a:t>
            </a:r>
            <a:r>
              <a:rPr lang="en-US" sz="2800" i="1" dirty="0">
                <a:solidFill>
                  <a:schemeClr val="bg1"/>
                </a:solidFill>
                <a:sym typeface="Symbol" charset="0"/>
              </a:rPr>
              <a:t>t</a:t>
            </a:r>
            <a:r>
              <a:rPr lang="en-US" sz="2800" dirty="0">
                <a:solidFill>
                  <a:schemeClr val="bg1"/>
                </a:solidFill>
                <a:sym typeface="Symbol" charset="0"/>
              </a:rPr>
              <a:t> distribution instead of the normal </a:t>
            </a:r>
            <a:r>
              <a:rPr lang="en-US" sz="2800" i="1" dirty="0">
                <a:solidFill>
                  <a:schemeClr val="bg1"/>
                </a:solidFill>
                <a:sym typeface="Symbol" charset="0"/>
              </a:rPr>
              <a:t>Z</a:t>
            </a:r>
            <a:r>
              <a:rPr lang="en-US" sz="2800" dirty="0">
                <a:solidFill>
                  <a:schemeClr val="bg1"/>
                </a:solidFill>
                <a:sym typeface="Symbol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sym typeface="Symbol" charset="0"/>
              </a:rPr>
              <a:t>distribution to calculate margin of error</a:t>
            </a: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800" dirty="0" smtClean="0"/>
              <a:t>Margin of Error </a:t>
            </a:r>
          </a:p>
          <a:p>
            <a:pPr marL="0" lvl="0" indent="0" algn="ctr">
              <a:spcBef>
                <a:spcPct val="60000"/>
              </a:spcBef>
              <a:buNone/>
            </a:pPr>
            <a:r>
              <a:rPr lang="en-US" sz="2800" dirty="0" smtClean="0"/>
              <a:t>=CONFIDENCE.T(</a:t>
            </a:r>
            <a:r>
              <a:rPr lang="en-US" sz="2800" dirty="0" err="1"/>
              <a:t>alpha,standard_dev,size</a:t>
            </a:r>
            <a:r>
              <a:rPr lang="en-US" sz="2800" dirty="0" smtClean="0"/>
              <a:t>)</a:t>
            </a:r>
          </a:p>
          <a:p>
            <a:pPr marL="0" lv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where size = sample size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</a:t>
            </a:r>
            <a:r>
              <a:rPr lang="en-US" sz="3600" dirty="0">
                <a:solidFill>
                  <a:schemeClr val="bg1"/>
                </a:solidFill>
              </a:rPr>
              <a:t>μ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l-GR" sz="3200" dirty="0" smtClean="0"/>
              <a:t>σ</a:t>
            </a:r>
            <a:r>
              <a:rPr lang="en-US" sz="3200" dirty="0" smtClean="0"/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Is Unknown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1054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 proportion p =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best point estimate of the population 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where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number of successes in sample size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5% CI for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an Unknown Population Proportion </a:t>
            </a:r>
            <a:r>
              <a:rPr lang="en-US" sz="3600" i="1" dirty="0" smtClean="0">
                <a:solidFill>
                  <a:schemeClr val="bg1"/>
                </a:solidFill>
              </a:rPr>
              <a:t>p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048000" y="11430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721996"/>
              </p:ext>
            </p:extLst>
          </p:nvPr>
        </p:nvGraphicFramePr>
        <p:xfrm>
          <a:off x="2667000" y="3352800"/>
          <a:ext cx="25749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3" imgW="1104900" imgH="431800" progId="Equation.3">
                  <p:embed/>
                </p:oleObj>
              </mc:Choice>
              <mc:Fallback>
                <p:oleObj name="Equation" r:id="rId3" imgW="11049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2574925" cy="10064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5323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Question: Overall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how much do you feel you can trust the government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Washington to do what’s right?</a:t>
            </a: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Reported Poll Results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95% CI Calculation</a:t>
            </a: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trust = 39,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39 + 60 + 1 = 100,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39/100 = .39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Therefore, the interval (.295, .485) captures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95% of the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 descr="Screen Shot 2013-11-14 at 5.43.4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14600"/>
            <a:ext cx="8458200" cy="768743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105400" y="39624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966030"/>
              </p:ext>
            </p:extLst>
          </p:nvPr>
        </p:nvGraphicFramePr>
        <p:xfrm>
          <a:off x="914400" y="4724400"/>
          <a:ext cx="7516812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4" imgW="3225800" imgH="431800" progId="Equation.3">
                  <p:embed/>
                </p:oleObj>
              </mc:Choice>
              <mc:Fallback>
                <p:oleObj name="Equation" r:id="rId4" imgW="32258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7516812" cy="10064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9187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10600" cy="5638800"/>
          </a:xfrm>
        </p:spPr>
        <p:txBody>
          <a:bodyPr>
            <a:noAutofit/>
          </a:bodyPr>
          <a:lstStyle/>
          <a:p>
            <a:pPr marL="0" indent="0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margin of error for the previous example is 9.53%. What is the required sample size to be 95% confident that the estimate is within 3% of the correct percentage?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ct val="6000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required sample is 1068</a:t>
            </a:r>
          </a:p>
          <a:p>
            <a:pPr marL="0" indent="0">
              <a:spcBef>
                <a:spcPct val="60000"/>
              </a:spcBef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 Continued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350619"/>
              </p:ext>
            </p:extLst>
          </p:nvPr>
        </p:nvGraphicFramePr>
        <p:xfrm>
          <a:off x="2438400" y="2819400"/>
          <a:ext cx="44291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1765300" imgH="431800" progId="Equation.3">
                  <p:embed/>
                </p:oleObj>
              </mc:Choice>
              <mc:Fallback>
                <p:oleObj name="Equation" r:id="rId3" imgW="17653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819400"/>
                        <a:ext cx="4429125" cy="10826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7991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5257800"/>
          </a:xfrm>
        </p:spPr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Commonly used confidence level multipliers</a:t>
            </a: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99% confidence level multiplier = 2.58</a:t>
            </a: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95% confidence level multiplier = 1.96</a:t>
            </a:r>
          </a:p>
          <a:p>
            <a:pPr lvl="1">
              <a:spcBef>
                <a:spcPct val="6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90% confidence level multiplier = 1.645</a:t>
            </a: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higher the confidence level, the wider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6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Increasing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random sample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observations will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make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CI with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same confidence level narrower (i.e., more precise)</a:t>
            </a:r>
          </a:p>
          <a:p>
            <a:pPr>
              <a:spcBef>
                <a:spcPct val="600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Summary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573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071924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Copyright 2013 by Alfred P. Rovai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7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Estimation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750330"/>
              </p:ext>
            </p:extLst>
          </p:nvPr>
        </p:nvGraphicFramePr>
        <p:xfrm>
          <a:off x="838200" y="990600"/>
          <a:ext cx="7848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4217198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Point Estimates vs. Interval Estimates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029200"/>
          </a:xfrm>
          <a:ln>
            <a:noFill/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Polling is a common method of estimating population parameters</a:t>
            </a:r>
          </a:p>
          <a:p>
            <a:pPr lvl="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909638"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 mean </a:t>
            </a:r>
            <a:r>
              <a:rPr lang="en-US" sz="2400" dirty="0" smtClean="0"/>
              <a:t>x̄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best point estimate of the population mean </a:t>
            </a:r>
            <a:r>
              <a:rPr lang="en-US" sz="2400" dirty="0" smtClean="0">
                <a:solidFill>
                  <a:schemeClr val="bg1"/>
                </a:solidFill>
              </a:rPr>
              <a:t>μ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909638"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Sample 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of x successes in a random sample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observations is the best point estimate of the population proportion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lvl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However, point estimates provide no measure of reliability</a:t>
            </a:r>
          </a:p>
          <a:p>
            <a:pPr marL="0" lv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Confidence intervals, on the other hand, provide a confidence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733800" y="3124200"/>
            <a:ext cx="327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/>
              <a:t>^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295400" y="1828800"/>
            <a:ext cx="6705600" cy="605673"/>
            <a:chOff x="2543130" y="329566"/>
            <a:chExt cx="3107631" cy="1973346"/>
          </a:xfrm>
        </p:grpSpPr>
        <p:sp>
          <p:nvSpPr>
            <p:cNvPr id="10" name="Rounded Rectangle 9"/>
            <p:cNvSpPr/>
            <p:nvPr/>
          </p:nvSpPr>
          <p:spPr>
            <a:xfrm>
              <a:off x="2543130" y="329566"/>
              <a:ext cx="3107631" cy="1973346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2600927" y="387364"/>
              <a:ext cx="2992037" cy="19155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>
                  <a:solidFill>
                    <a:srgbClr val="FF6600"/>
                  </a:solidFill>
                  <a:hlinkClick r:id="rId2"/>
                </a:rPr>
                <a:t>http://abcnews.go.com/US/PollVault</a:t>
              </a:r>
              <a:r>
                <a:rPr lang="en-US" sz="2000" b="1" dirty="0" smtClean="0">
                  <a:solidFill>
                    <a:srgbClr val="FF6600"/>
                  </a:solidFill>
                  <a:hlinkClick r:id="rId2"/>
                </a:rPr>
                <a:t>/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129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Estimating Confidence Intervals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848600" cy="50292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confidence interval is an estimated range of values that is likely to include an unknown population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parameter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Confidence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intervals are constructed at a confidence level,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e.g., 95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%, selected by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researcher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population is sampled repeatedly and interval estimates are made on each occasion, the resulting intervals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will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reflect the true population parameter in approximately 95%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cases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example corresponds to hypothesis testing with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05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2969523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Steps for Calculating the Confidence Interval for an Unknown Population Parameter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573838"/>
              </p:ext>
            </p:extLst>
          </p:nvPr>
        </p:nvGraphicFramePr>
        <p:xfrm>
          <a:off x="762000" y="1219200"/>
          <a:ext cx="7924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2426347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Calculating the Confidence Interval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(CI) for </a:t>
            </a:r>
            <a:r>
              <a:rPr lang="en-US" sz="3600" dirty="0">
                <a:solidFill>
                  <a:schemeClr val="bg1"/>
                </a:solidFill>
              </a:rPr>
              <a:t>μ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l-GR" sz="3200" dirty="0" smtClean="0"/>
              <a:t>σ</a:t>
            </a:r>
            <a:r>
              <a:rPr lang="en-US" sz="3200" dirty="0" smtClean="0"/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Is Known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8392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Assumption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Population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sample </a:t>
            </a:r>
            <a:r>
              <a:rPr lang="en-US" sz="2800" dirty="0" smtClean="0"/>
              <a:t>x̄ are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known</a:t>
            </a:r>
          </a:p>
          <a:p>
            <a:pPr marL="0" lvl="1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General formulas 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CI = Point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Estimate ±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Margin of Error (i.e., Sampling Error)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CI = </a:t>
            </a:r>
            <a:r>
              <a:rPr lang="en-US" sz="2800" dirty="0" smtClean="0"/>
              <a:t>x̄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±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(Critical Value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)*(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Standard Error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Calculating formula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or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here C = critical value for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required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CI in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standard deviation units 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-scores)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047900"/>
              </p:ext>
            </p:extLst>
          </p:nvPr>
        </p:nvGraphicFramePr>
        <p:xfrm>
          <a:off x="609600" y="4191000"/>
          <a:ext cx="2333625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3" imgW="927100" imgH="419100" progId="Equation.3">
                  <p:embed/>
                </p:oleObj>
              </mc:Choice>
              <mc:Fallback>
                <p:oleObj name="Equation" r:id="rId3" imgW="9271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91000"/>
                        <a:ext cx="2333625" cy="10556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329881"/>
              </p:ext>
            </p:extLst>
          </p:nvPr>
        </p:nvGraphicFramePr>
        <p:xfrm>
          <a:off x="4419600" y="4191000"/>
          <a:ext cx="408463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5" imgW="1752600" imgH="419100" progId="Equation.3">
                  <p:embed/>
                </p:oleObj>
              </mc:Choice>
              <mc:Fallback>
                <p:oleObj name="Equation" r:id="rId5" imgW="1752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191000"/>
                        <a:ext cx="4084637" cy="9763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>
                        <a:outerShdw blurRad="63500" dist="107763" dir="2700000" algn="ctr" rotWithShape="0">
                          <a:srgbClr val="000000">
                            <a:alpha val="74997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2422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Critical Values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7924800" cy="51054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the normal distribution to calculate critical values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90%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CI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=NORM.S.INV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(.90/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1.645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90%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area of a normal distribution is within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1.645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standard deviations of the mean)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95% CI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NORM.S.INV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(.95/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1.96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(95%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area of a normal distribution is within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1.96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standard deviations of the mean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99%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CI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=NORM.S.INV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(.99/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2.58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99%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area of a normal distribution is within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2.58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standard deviations of the mean)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1372518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pPr lvl="0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Example: 95% CI,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= 50, 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= 100, </a:t>
            </a:r>
            <a:r>
              <a:rPr lang="el-GR" sz="3200" dirty="0"/>
              <a:t>σ</a:t>
            </a:r>
            <a:r>
              <a:rPr lang="en-US" sz="3200" dirty="0"/>
              <a:t> = </a:t>
            </a:r>
            <a:r>
              <a:rPr lang="en-US" sz="3200" dirty="0" smtClean="0"/>
              <a:t>10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765003"/>
              </p:ext>
            </p:extLst>
          </p:nvPr>
        </p:nvGraphicFramePr>
        <p:xfrm>
          <a:off x="762000" y="762000"/>
          <a:ext cx="7924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1263867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838200"/>
          </a:xfrm>
        </p:spPr>
        <p:txBody>
          <a:bodyPr>
            <a:normAutofit/>
          </a:bodyPr>
          <a:lstStyle/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Example: 95% CI, </a:t>
            </a:r>
            <a:r>
              <a:rPr lang="en-US" sz="3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= 100, </a:t>
            </a:r>
            <a:r>
              <a:rPr lang="el-GR" sz="3200" dirty="0"/>
              <a:t>σ</a:t>
            </a:r>
            <a:r>
              <a:rPr lang="en-US" sz="3200" dirty="0"/>
              <a:t> = 10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042054"/>
              </p:ext>
            </p:extLst>
          </p:nvPr>
        </p:nvGraphicFramePr>
        <p:xfrm>
          <a:off x="762000" y="1066800"/>
          <a:ext cx="79248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6096000" cy="365125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Presentation  </a:t>
            </a:r>
            <a:r>
              <a:rPr lang="en-US" dirty="0">
                <a:latin typeface="Times New Roman"/>
                <a:cs typeface="Times New Roman"/>
              </a:rPr>
              <a:t>©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2013 by Alfred P. Rovai</a:t>
            </a:r>
          </a:p>
        </p:txBody>
      </p:sp>
    </p:spTree>
    <p:extLst>
      <p:ext uri="{BB962C8B-B14F-4D97-AF65-F5344CB8AC3E}">
        <p14:creationId xmlns:p14="http://schemas.microsoft.com/office/powerpoint/2010/main" val="3271860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2228</TotalTime>
  <Words>1070</Words>
  <Application>Microsoft Macintosh PowerPoint</Application>
  <PresentationFormat>On-screen Show 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Statistical Fundamentals:  Using Microsoft Excel for Univariate and Bivariate Analysis Alfred P. Rovai</vt:lpstr>
      <vt:lpstr>Estimation</vt:lpstr>
      <vt:lpstr>Point Estimates vs. Interval Estimates</vt:lpstr>
      <vt:lpstr>Estimating Confidence Intervals</vt:lpstr>
      <vt:lpstr>Steps for Calculating the Confidence Interval for an Unknown Population Parameter</vt:lpstr>
      <vt:lpstr>Calculating the Confidence Interval (CI) for μ When σ Is Known</vt:lpstr>
      <vt:lpstr>Critical Values</vt:lpstr>
      <vt:lpstr>Example: 95% CI, M = 50, N = 100, σ = 10</vt:lpstr>
      <vt:lpstr>Example: 95% CI, n = 100, σ = 10</vt:lpstr>
      <vt:lpstr>Example Continued</vt:lpstr>
      <vt:lpstr>Calculating the Confidence Interval (CI) for μ When σ Is Unknown</vt:lpstr>
      <vt:lpstr>Calculating the Confidence Interval (CI) for an Unknown Population Proportion p</vt:lpstr>
      <vt:lpstr>Example</vt:lpstr>
      <vt:lpstr>Example Continued</vt:lpstr>
      <vt:lpstr>Summary</vt:lpstr>
      <vt:lpstr>PowerPoint Presentation</vt:lpstr>
    </vt:vector>
  </TitlesOfParts>
  <Manager/>
  <Company>Watertree Press LLC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Estimation</dc:title>
  <dc:subject/>
  <dc:creator>Alfred P. Rovai</dc:creator>
  <cp:keywords/>
  <dc:description/>
  <cp:lastModifiedBy>Alfred Rovai</cp:lastModifiedBy>
  <cp:revision>256</cp:revision>
  <dcterms:created xsi:type="dcterms:W3CDTF">2013-06-04T13:30:25Z</dcterms:created>
  <dcterms:modified xsi:type="dcterms:W3CDTF">2014-03-21T11:58:26Z</dcterms:modified>
  <cp:category/>
</cp:coreProperties>
</file>